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41"/>
  </p:notesMasterIdLst>
  <p:handoutMasterIdLst>
    <p:handoutMasterId r:id="rId42"/>
  </p:handoutMasterIdLst>
  <p:sldIdLst>
    <p:sldId id="256" r:id="rId4"/>
    <p:sldId id="350" r:id="rId5"/>
    <p:sldId id="339" r:id="rId6"/>
    <p:sldId id="324" r:id="rId7"/>
    <p:sldId id="340" r:id="rId8"/>
    <p:sldId id="325" r:id="rId9"/>
    <p:sldId id="338" r:id="rId10"/>
    <p:sldId id="326" r:id="rId11"/>
    <p:sldId id="328" r:id="rId12"/>
    <p:sldId id="330" r:id="rId13"/>
    <p:sldId id="342" r:id="rId14"/>
    <p:sldId id="327" r:id="rId15"/>
    <p:sldId id="341" r:id="rId16"/>
    <p:sldId id="348" r:id="rId17"/>
    <p:sldId id="329" r:id="rId18"/>
    <p:sldId id="344" r:id="rId19"/>
    <p:sldId id="345" r:id="rId20"/>
    <p:sldId id="332" r:id="rId21"/>
    <p:sldId id="257" r:id="rId22"/>
    <p:sldId id="331" r:id="rId23"/>
    <p:sldId id="333" r:id="rId24"/>
    <p:sldId id="335" r:id="rId25"/>
    <p:sldId id="336" r:id="rId26"/>
    <p:sldId id="346" r:id="rId27"/>
    <p:sldId id="347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2" r:id="rId39"/>
    <p:sldId id="288" r:id="rId40"/>
  </p:sldIdLst>
  <p:sldSz cx="12192000" cy="6858000"/>
  <p:notesSz cx="6797675" cy="9872663"/>
  <p:embeddedFontLst>
    <p:embeddedFont>
      <p:font typeface="Frutiger 55 Roman" panose="00000400000000000000" pitchFamily="2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Helvetica" panose="020B0604020202020204" pitchFamily="34" charset="0"/>
      <p:regular r:id="rId48"/>
      <p:bold r:id="rId49"/>
      <p:italic r:id="rId50"/>
      <p:boldItalic r:id="rId51"/>
    </p:embeddedFont>
  </p:embeddedFont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8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306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20" y="324"/>
      </p:cViewPr>
      <p:guideLst>
        <p:guide orient="horz" pos="1868"/>
        <p:guide pos="3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2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BF84-9529-4D4F-AEE1-5F3539DC34B4}" type="datetimeFigureOut"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3BF7-97E1-F241-8922-BA5BA1F8DF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0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9BB3F-50DA-4719-8232-62CEF0A69616}" type="datetimeFigureOut">
              <a:rPr lang="fr-CH" smtClean="0"/>
              <a:t>01.12.16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75CD3-D9B4-459A-86BD-1CEE96C92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648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Rôle de l’état?</a:t>
            </a:r>
            <a:br>
              <a:rPr lang="fr-CH" dirty="0"/>
            </a:br>
            <a:r>
              <a:rPr lang="fr-CH" dirty="0"/>
              <a:t>Plateforme comme au Danemark?</a:t>
            </a:r>
            <a:br>
              <a:rPr lang="fr-CH" dirty="0"/>
            </a:br>
            <a:r>
              <a:rPr lang="fr-CH" dirty="0"/>
              <a:t>Profession</a:t>
            </a:r>
            <a:r>
              <a:rPr lang="fr-CH" baseline="0" dirty="0"/>
              <a:t> de brokers?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379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Savoir-faire:</a:t>
            </a:r>
            <a:r>
              <a:rPr lang="fr-CH" baseline="0" dirty="0"/>
              <a:t> universel, illimité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590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Rachat: </a:t>
            </a:r>
            <a:r>
              <a:rPr lang="fr-CH" dirty="0" err="1"/>
              <a:t>motorola</a:t>
            </a:r>
            <a:r>
              <a:rPr lang="fr-CH" baseline="0" dirty="0"/>
              <a:t> par </a:t>
            </a:r>
            <a:r>
              <a:rPr lang="fr-CH" baseline="0" dirty="0" err="1"/>
              <a:t>google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187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On parle de 3</a:t>
            </a:r>
            <a:r>
              <a:rPr lang="fr-CH" baseline="0" dirty="0"/>
              <a:t> à 5% de brevets  valides, importants techniquement, et effectivement utilisés dans des produits à haut revenu</a:t>
            </a:r>
          </a:p>
          <a:p>
            <a:r>
              <a:rPr lang="fr-CH" baseline="0" dirty="0"/>
              <a:t>Vente de </a:t>
            </a:r>
            <a:r>
              <a:rPr lang="fr-CH" baseline="0" dirty="0" err="1"/>
              <a:t>protefeuilles</a:t>
            </a:r>
            <a:r>
              <a:rPr lang="fr-CH" baseline="0" dirty="0"/>
              <a:t> dans le domaine de la technologie: prix constatés souvent autour de 1 moi par famille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536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125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9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151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915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434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8137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498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Il est difficile de se faire remarquer.</a:t>
            </a:r>
            <a:r>
              <a:rPr lang="fr-CH" baseline="0" dirty="0"/>
              <a:t> Les responsables R&amp;D des grandes entreprises reçoivent chaque semaine plusieurs dizaines de propositions.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9190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2292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8469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1386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6954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774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Not </a:t>
            </a:r>
            <a:r>
              <a:rPr lang="fr-CH" dirty="0" err="1"/>
              <a:t>invented</a:t>
            </a:r>
            <a:r>
              <a:rPr lang="fr-CH" dirty="0"/>
              <a:t> </a:t>
            </a:r>
            <a:r>
              <a:rPr lang="fr-CH" dirty="0" err="1"/>
              <a:t>here</a:t>
            </a:r>
            <a:r>
              <a:rPr lang="fr-CH" dirty="0"/>
              <a:t>. Le responsable</a:t>
            </a:r>
            <a:r>
              <a:rPr lang="fr-CH" baseline="0" dirty="0"/>
              <a:t> R&amp;D est quelqu’un qui passe son temps à refuser des projets soumis par ses collaborateurs.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847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16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C’est surtout sur ce dernier point que</a:t>
            </a:r>
            <a:r>
              <a:rPr lang="fr-CH" baseline="0" dirty="0"/>
              <a:t> l’on peut agir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792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Afin de réduire </a:t>
            </a:r>
            <a:r>
              <a:rPr lang="en-US" sz="1200" i="1" dirty="0" err="1">
                <a:solidFill>
                  <a:schemeClr val="tx1"/>
                </a:solidFill>
              </a:rPr>
              <a:t>Asymétrie</a:t>
            </a:r>
            <a:r>
              <a:rPr lang="en-US" sz="1200" i="1" dirty="0">
                <a:solidFill>
                  <a:schemeClr val="tx1"/>
                </a:solidFill>
              </a:rPr>
              <a:t> de </a:t>
            </a:r>
            <a:r>
              <a:rPr lang="en-US" sz="1200" i="1" dirty="0" err="1">
                <a:solidFill>
                  <a:schemeClr val="tx1"/>
                </a:solidFill>
              </a:rPr>
              <a:t>l’information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coût</a:t>
            </a:r>
            <a:r>
              <a:rPr lang="en-US" sz="1200" i="1" dirty="0">
                <a:solidFill>
                  <a:schemeClr val="tx1"/>
                </a:solidFill>
              </a:rPr>
              <a:t> de la transaction</a:t>
            </a:r>
          </a:p>
          <a:p>
            <a:r>
              <a:rPr lang="fr-CH" dirty="0"/>
              <a:t>Le brevet doit être </a:t>
            </a:r>
            <a:r>
              <a:rPr lang="fr-CH" dirty="0" err="1"/>
              <a:t>pitchable</a:t>
            </a:r>
            <a:endParaRPr lang="fr-CH" dirty="0"/>
          </a:p>
          <a:p>
            <a:r>
              <a:rPr lang="fr-CH" dirty="0"/>
              <a:t>Le</a:t>
            </a:r>
            <a:r>
              <a:rPr lang="fr-CH" baseline="0" dirty="0"/>
              <a:t> brevet comme indicateur de la qualité de l’innovation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452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Document marketing Afin de réduire </a:t>
            </a:r>
            <a:r>
              <a:rPr lang="en-US" sz="1200" i="1" dirty="0" err="1">
                <a:solidFill>
                  <a:schemeClr val="tx1"/>
                </a:solidFill>
              </a:rPr>
              <a:t>Asymétrie</a:t>
            </a:r>
            <a:r>
              <a:rPr lang="en-US" sz="1200" i="1" dirty="0">
                <a:solidFill>
                  <a:schemeClr val="tx1"/>
                </a:solidFill>
              </a:rPr>
              <a:t> de </a:t>
            </a:r>
            <a:r>
              <a:rPr lang="en-US" sz="1200" i="1" dirty="0" err="1">
                <a:solidFill>
                  <a:schemeClr val="tx1"/>
                </a:solidFill>
              </a:rPr>
              <a:t>l’information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coût</a:t>
            </a:r>
            <a:r>
              <a:rPr lang="en-US" sz="1200" i="1" dirty="0">
                <a:solidFill>
                  <a:schemeClr val="tx1"/>
                </a:solidFill>
              </a:rPr>
              <a:t> de la transaction</a:t>
            </a:r>
          </a:p>
          <a:p>
            <a:r>
              <a:rPr lang="fr-CH" dirty="0"/>
              <a:t>Le brevet doit être </a:t>
            </a:r>
            <a:r>
              <a:rPr lang="fr-CH" dirty="0" err="1"/>
              <a:t>pitchable</a:t>
            </a:r>
            <a:endParaRPr lang="fr-CH" dirty="0"/>
          </a:p>
          <a:p>
            <a:r>
              <a:rPr lang="fr-CH" dirty="0"/>
              <a:t>Le</a:t>
            </a:r>
            <a:r>
              <a:rPr lang="fr-CH" baseline="0" dirty="0"/>
              <a:t> brevet comme indicateur de la qualité de l’innovation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868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Afin de réduire </a:t>
            </a:r>
            <a:r>
              <a:rPr lang="en-US" sz="1200" i="1" dirty="0" err="1">
                <a:solidFill>
                  <a:schemeClr val="tx1"/>
                </a:solidFill>
              </a:rPr>
              <a:t>Asymétrie</a:t>
            </a:r>
            <a:r>
              <a:rPr lang="en-US" sz="1200" i="1" dirty="0">
                <a:solidFill>
                  <a:schemeClr val="tx1"/>
                </a:solidFill>
              </a:rPr>
              <a:t> de </a:t>
            </a:r>
            <a:r>
              <a:rPr lang="en-US" sz="1200" i="1" dirty="0" err="1">
                <a:solidFill>
                  <a:schemeClr val="tx1"/>
                </a:solidFill>
              </a:rPr>
              <a:t>l’information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dirty="0" err="1">
                <a:solidFill>
                  <a:schemeClr val="tx1"/>
                </a:solidFill>
              </a:rPr>
              <a:t>coût</a:t>
            </a:r>
            <a:r>
              <a:rPr lang="en-US" sz="1200" i="1" dirty="0">
                <a:solidFill>
                  <a:schemeClr val="tx1"/>
                </a:solidFill>
              </a:rPr>
              <a:t> de la transaction</a:t>
            </a:r>
          </a:p>
          <a:p>
            <a:r>
              <a:rPr lang="fr-CH" dirty="0"/>
              <a:t>Le brevet doit être </a:t>
            </a:r>
            <a:r>
              <a:rPr lang="fr-CH" dirty="0" err="1"/>
              <a:t>pitchable</a:t>
            </a:r>
            <a:endParaRPr lang="fr-CH" dirty="0"/>
          </a:p>
          <a:p>
            <a:r>
              <a:rPr lang="fr-CH" dirty="0"/>
              <a:t>Le</a:t>
            </a:r>
            <a:r>
              <a:rPr lang="fr-CH" baseline="0" dirty="0"/>
              <a:t> brevet comme indicateur de la qualité de l’innovation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606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5CD3-D9B4-459A-86BD-1CEE96C928F9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10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1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24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4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1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4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45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85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01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43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1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36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57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23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3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3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3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35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86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6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57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8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0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5FA0-394A-A84F-8C89-ABB893DBBD90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9690-15D3-A645-9C79-423DFDC8DD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01FF-9C9E-184E-987C-F97FC52F5156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CFAA-8D20-5848-B0E1-0540F2068D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D2ED-6AAC-4541-A5D5-95250E75BE94}" type="datetimeFigureOut"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74DF-B9D0-5748-9D81-446A1CEC0B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3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sti/outlook/e-outlook/sticountryprofiles/unitedstate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3287489"/>
            <a:ext cx="7772400" cy="1231265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Frutiger LT 55 Roman"/>
                <a:cs typeface="Frutiger LT 55 Roman"/>
              </a:rPr>
              <a:t>Stratégies PI pour acheteurs et pour vendeurs de technologie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52225" y="5401818"/>
            <a:ext cx="3179762" cy="1066925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chemeClr val="tx1"/>
                </a:solidFill>
                <a:latin typeface="Frutiger LT 55 Roman"/>
                <a:cs typeface="Frutiger LT 55 Roman"/>
              </a:rPr>
              <a:t>Christophe Saam</a:t>
            </a:r>
            <a:br>
              <a:rPr lang="fr-FR" sz="2000" dirty="0">
                <a:solidFill>
                  <a:schemeClr val="tx1"/>
                </a:solidFill>
                <a:latin typeface="Frutiger LT 55 Roman"/>
                <a:cs typeface="Frutiger LT 55 Roman"/>
              </a:rPr>
            </a:br>
            <a:r>
              <a:rPr lang="fr-FR" sz="2000" dirty="0">
                <a:solidFill>
                  <a:schemeClr val="tx1"/>
                </a:solidFill>
                <a:latin typeface="Frutiger LT 55 Roman"/>
                <a:cs typeface="Frutiger LT 55 Roman"/>
              </a:rPr>
              <a:t>Conseil en brevet</a:t>
            </a:r>
          </a:p>
        </p:txBody>
      </p:sp>
      <p:pic>
        <p:nvPicPr>
          <p:cNvPr id="5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97280"/>
            <a:ext cx="94574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7239001" y="93304"/>
            <a:ext cx="479155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>
                <a:solidFill>
                  <a:schemeClr val="bg1"/>
                </a:solidFill>
                <a:latin typeface="+mj-lt"/>
                <a:cs typeface="Frutiger LT 55 Roman"/>
              </a:rPr>
              <a:t>Ecart entre l’offre et la demande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748"/>
            <a:ext cx="6959600" cy="6167252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7239000" y="1053094"/>
            <a:ext cx="4791552" cy="5423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600" dirty="0">
                <a:solidFill>
                  <a:schemeClr val="tx1"/>
                </a:solidFill>
              </a:rPr>
              <a:t>2,9 </a:t>
            </a:r>
            <a:r>
              <a:rPr lang="fr-CH" sz="3600" dirty="0" err="1">
                <a:solidFill>
                  <a:schemeClr val="tx1"/>
                </a:solidFill>
              </a:rPr>
              <a:t>mio</a:t>
            </a:r>
            <a:r>
              <a:rPr lang="fr-CH" sz="3600" dirty="0">
                <a:solidFill>
                  <a:schemeClr val="tx1"/>
                </a:solidFill>
              </a:rPr>
              <a:t> de demandes de brevet en 2015</a:t>
            </a:r>
          </a:p>
          <a:p>
            <a:pPr algn="l"/>
            <a:endParaRPr lang="fr-CH" sz="3600" dirty="0">
              <a:solidFill>
                <a:schemeClr val="tx1"/>
              </a:solidFill>
            </a:endParaRP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Beaucoup de vendeurs de technologie, peu d’acheteurs.</a:t>
            </a:r>
          </a:p>
          <a:p>
            <a:pPr algn="l"/>
            <a:endParaRPr lang="fr-CH" sz="3600" dirty="0">
              <a:solidFill>
                <a:schemeClr val="tx1"/>
              </a:solidFill>
            </a:endParaRP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Une concurrence difficile pour les inventeurs.</a:t>
            </a:r>
          </a:p>
        </p:txBody>
      </p:sp>
    </p:spTree>
    <p:extLst>
      <p:ext uri="{BB962C8B-B14F-4D97-AF65-F5344CB8AC3E}">
        <p14:creationId xmlns:p14="http://schemas.microsoft.com/office/powerpoint/2010/main" val="357579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302479" y="123055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NIH </a:t>
            </a:r>
            <a:r>
              <a:rPr lang="fr-FR" sz="2400" dirty="0" err="1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Symptom</a:t>
            </a:r>
            <a:endParaRPr lang="fr-FR" sz="2400" dirty="0">
              <a:solidFill>
                <a:schemeClr val="bg1"/>
              </a:solidFill>
              <a:latin typeface="Frutiger 55 Roman" panose="00000400000000000000" pitchFamily="2" charset="0"/>
              <a:cs typeface="Frutiger LT 55 Roman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252603" y="1318161"/>
            <a:ext cx="10587095" cy="522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“Not invented here”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Tribalisme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Approche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opposée</a:t>
            </a:r>
            <a:r>
              <a:rPr lang="en-US" sz="2800" dirty="0">
                <a:solidFill>
                  <a:schemeClr val="tx1"/>
                </a:solidFill>
              </a:rPr>
              <a:t>: “PFE” (Proudly found elsewhere)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56" y="2337724"/>
            <a:ext cx="3618258" cy="23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302479" y="123055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Coût de la transaction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077693" y="1969477"/>
            <a:ext cx="476200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Frais pour la due diligence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Frais </a:t>
            </a:r>
            <a:r>
              <a:rPr lang="en-US" sz="2800" dirty="0" err="1">
                <a:solidFill>
                  <a:schemeClr val="tx1"/>
                </a:solidFill>
              </a:rPr>
              <a:t>juridique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Frais pour le </a:t>
            </a:r>
            <a:r>
              <a:rPr lang="en-US" sz="2800" dirty="0" err="1">
                <a:solidFill>
                  <a:schemeClr val="tx1"/>
                </a:solidFill>
              </a:rPr>
              <a:t>transfert</a:t>
            </a:r>
            <a:r>
              <a:rPr lang="en-US" sz="2800" dirty="0">
                <a:solidFill>
                  <a:schemeClr val="tx1"/>
                </a:solidFill>
              </a:rPr>
              <a:t> de know how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51"/>
            <a:ext cx="6439394" cy="6012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30" y="2137559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6665330" y="3120241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675226" y="4103398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177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194"/>
            <a:ext cx="12192000" cy="6230805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7068960" y="53953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Asymétrie de l’information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53143" y="750250"/>
            <a:ext cx="10801978" cy="579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rgbClr val="E28400"/>
                </a:solidFill>
              </a:rPr>
              <a:t>Le </a:t>
            </a:r>
            <a:r>
              <a:rPr lang="en-US" sz="3600" dirty="0" err="1">
                <a:solidFill>
                  <a:srgbClr val="E28400"/>
                </a:solidFill>
              </a:rPr>
              <a:t>vendeur</a:t>
            </a:r>
            <a:r>
              <a:rPr lang="en-US" sz="3600" dirty="0">
                <a:solidFill>
                  <a:srgbClr val="E28400"/>
                </a:solidFill>
              </a:rPr>
              <a:t> </a:t>
            </a:r>
            <a:r>
              <a:rPr lang="en-US" sz="3600" dirty="0" err="1">
                <a:solidFill>
                  <a:srgbClr val="E28400"/>
                </a:solidFill>
              </a:rPr>
              <a:t>comprend</a:t>
            </a:r>
            <a:r>
              <a:rPr lang="en-US" sz="3600" dirty="0">
                <a:solidFill>
                  <a:srgbClr val="E28400"/>
                </a:solidFill>
              </a:rPr>
              <a:t> déjà </a:t>
            </a:r>
            <a:r>
              <a:rPr lang="en-US" sz="3600" dirty="0" err="1">
                <a:solidFill>
                  <a:srgbClr val="E28400"/>
                </a:solidFill>
              </a:rPr>
              <a:t>sa</a:t>
            </a:r>
            <a:r>
              <a:rPr lang="en-US" sz="3600" dirty="0">
                <a:solidFill>
                  <a:srgbClr val="E28400"/>
                </a:solidFill>
              </a:rPr>
              <a:t> </a:t>
            </a:r>
            <a:r>
              <a:rPr lang="en-US" sz="3600" dirty="0" err="1">
                <a:solidFill>
                  <a:srgbClr val="E28400"/>
                </a:solidFill>
              </a:rPr>
              <a:t>technologie</a:t>
            </a:r>
            <a:r>
              <a:rPr lang="en-US" sz="3600" dirty="0">
                <a:solidFill>
                  <a:srgbClr val="E28400"/>
                </a:solidFill>
              </a:rPr>
              <a:t>.</a:t>
            </a:r>
          </a:p>
          <a:p>
            <a:pPr algn="l"/>
            <a:endParaRPr lang="en-US" sz="3600" dirty="0">
              <a:solidFill>
                <a:srgbClr val="E28400"/>
              </a:solidFill>
            </a:endParaRPr>
          </a:p>
          <a:p>
            <a:pPr algn="l"/>
            <a:endParaRPr lang="en-US" sz="3600" dirty="0">
              <a:solidFill>
                <a:srgbClr val="E28400"/>
              </a:solidFill>
            </a:endParaRPr>
          </a:p>
          <a:p>
            <a:pPr algn="l"/>
            <a:endParaRPr lang="en-US" sz="3600" dirty="0">
              <a:solidFill>
                <a:srgbClr val="E28400"/>
              </a:solidFill>
            </a:endParaRPr>
          </a:p>
          <a:p>
            <a:pPr algn="l"/>
            <a:endParaRPr lang="en-US" sz="3600" dirty="0">
              <a:solidFill>
                <a:srgbClr val="E28400"/>
              </a:solidFill>
            </a:endParaRPr>
          </a:p>
          <a:p>
            <a:pPr algn="l"/>
            <a:endParaRPr lang="en-US" sz="3600" dirty="0">
              <a:solidFill>
                <a:srgbClr val="E28400"/>
              </a:solidFill>
            </a:endParaRPr>
          </a:p>
          <a:p>
            <a:pPr algn="l"/>
            <a:br>
              <a:rPr lang="en-US" sz="3600" dirty="0">
                <a:solidFill>
                  <a:srgbClr val="E28400"/>
                </a:solidFill>
              </a:rPr>
            </a:br>
            <a:r>
              <a:rPr lang="en-US" sz="3600" dirty="0" err="1">
                <a:solidFill>
                  <a:srgbClr val="E28400"/>
                </a:solidFill>
              </a:rPr>
              <a:t>L’acheteur</a:t>
            </a:r>
            <a:r>
              <a:rPr lang="en-US" sz="3600" dirty="0">
                <a:solidFill>
                  <a:srgbClr val="E28400"/>
                </a:solidFill>
              </a:rPr>
              <a:t> a </a:t>
            </a:r>
            <a:r>
              <a:rPr lang="en-US" sz="3600" dirty="0" err="1">
                <a:solidFill>
                  <a:srgbClr val="E28400"/>
                </a:solidFill>
              </a:rPr>
              <a:t>besoin</a:t>
            </a:r>
            <a:r>
              <a:rPr lang="en-US" sz="3600" dirty="0">
                <a:solidFill>
                  <a:srgbClr val="E28400"/>
                </a:solidFill>
              </a:rPr>
              <a:t> d’un effort </a:t>
            </a:r>
            <a:r>
              <a:rPr lang="en-US" sz="3600" dirty="0" err="1">
                <a:solidFill>
                  <a:srgbClr val="E28400"/>
                </a:solidFill>
              </a:rPr>
              <a:t>supplémentaire</a:t>
            </a:r>
            <a:r>
              <a:rPr lang="en-US" sz="3600" dirty="0">
                <a:solidFill>
                  <a:srgbClr val="E28400"/>
                </a:solidFill>
              </a:rPr>
              <a:t>. </a:t>
            </a:r>
          </a:p>
          <a:p>
            <a:endParaRPr lang="en-US" sz="3600" i="1" dirty="0">
              <a:solidFill>
                <a:srgbClr val="E28400"/>
              </a:solidFill>
            </a:endParaRPr>
          </a:p>
          <a:p>
            <a:endParaRPr lang="en-US" sz="3600" i="1" dirty="0">
              <a:solidFill>
                <a:srgbClr val="E28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463047" y="123055"/>
            <a:ext cx="7992074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Vendre une technologie: réduire l’asymétrie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279573" y="1302707"/>
            <a:ext cx="4175547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Comme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n’importe</a:t>
            </a:r>
            <a:r>
              <a:rPr lang="en-US" sz="2800" dirty="0">
                <a:solidFill>
                  <a:schemeClr val="tx1"/>
                </a:solidFill>
              </a:rPr>
              <a:t> quelle </a:t>
            </a:r>
            <a:r>
              <a:rPr lang="en-US" sz="2800" dirty="0" err="1">
                <a:solidFill>
                  <a:schemeClr val="tx1"/>
                </a:solidFill>
              </a:rPr>
              <a:t>vente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</a:rPr>
              <a:t>“se </a:t>
            </a:r>
            <a:r>
              <a:rPr lang="en-US" sz="2800" i="1" dirty="0" err="1">
                <a:solidFill>
                  <a:schemeClr val="tx1"/>
                </a:solidFill>
              </a:rPr>
              <a:t>mettre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dans</a:t>
            </a:r>
            <a:r>
              <a:rPr lang="en-US" sz="2800" i="1" dirty="0">
                <a:solidFill>
                  <a:schemeClr val="tx1"/>
                </a:solidFill>
              </a:rPr>
              <a:t> la </a:t>
            </a:r>
            <a:r>
              <a:rPr lang="en-US" sz="2800" i="1" dirty="0" err="1">
                <a:solidFill>
                  <a:schemeClr val="tx1"/>
                </a:solidFill>
              </a:rPr>
              <a:t>peau</a:t>
            </a:r>
            <a:r>
              <a:rPr lang="en-US" sz="2800" i="1" dirty="0">
                <a:solidFill>
                  <a:schemeClr val="tx1"/>
                </a:solidFill>
              </a:rPr>
              <a:t> de </a:t>
            </a:r>
            <a:r>
              <a:rPr lang="en-US" sz="2800" i="1" dirty="0" err="1">
                <a:solidFill>
                  <a:schemeClr val="tx1"/>
                </a:solidFill>
              </a:rPr>
              <a:t>l’acheteur</a:t>
            </a:r>
            <a:r>
              <a:rPr lang="en-US" sz="2800" i="1" dirty="0">
                <a:solidFill>
                  <a:schemeClr val="tx1"/>
                </a:solidFill>
              </a:rPr>
              <a:t>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-</a:t>
            </a:r>
          </a:p>
          <a:p>
            <a:r>
              <a:rPr lang="en-US" sz="2800" dirty="0">
                <a:solidFill>
                  <a:schemeClr val="tx1"/>
                </a:solidFill>
              </a:rPr>
              <a:t>Déjà </a:t>
            </a:r>
            <a:r>
              <a:rPr lang="en-US" sz="2800" dirty="0" err="1">
                <a:solidFill>
                  <a:schemeClr val="tx1"/>
                </a:solidFill>
              </a:rPr>
              <a:t>lors</a:t>
            </a:r>
            <a:r>
              <a:rPr lang="en-US" sz="2800" dirty="0">
                <a:solidFill>
                  <a:schemeClr val="tx1"/>
                </a:solidFill>
              </a:rPr>
              <a:t> de la </a:t>
            </a:r>
            <a:r>
              <a:rPr lang="en-US" sz="2800" dirty="0" err="1">
                <a:solidFill>
                  <a:schemeClr val="tx1"/>
                </a:solidFill>
              </a:rPr>
              <a:t>préparation</a:t>
            </a:r>
            <a:r>
              <a:rPr lang="en-US" sz="2800" dirty="0">
                <a:solidFill>
                  <a:schemeClr val="tx1"/>
                </a:solidFill>
              </a:rPr>
              <a:t> du brevet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01386"/>
            <a:ext cx="6705600" cy="61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5576835" y="123055"/>
            <a:ext cx="5878286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Vendre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408579" y="1302707"/>
            <a:ext cx="6342434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dirty="0">
                <a:solidFill>
                  <a:schemeClr val="tx1"/>
                </a:solidFill>
              </a:rPr>
              <a:t>Un brevet destine à être cédé ou licencié doit être rédigé de manière compréhensible pour l’acheteur visé.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Document marketing vs document sibyllin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Quelles sont les </a:t>
            </a:r>
            <a:r>
              <a:rPr lang="fr-CH" sz="2800" dirty="0" err="1">
                <a:solidFill>
                  <a:schemeClr val="tx1"/>
                </a:solidFill>
              </a:rPr>
              <a:t>USPs</a:t>
            </a:r>
            <a:r>
              <a:rPr lang="fr-CH" sz="2800" dirty="0">
                <a:solidFill>
                  <a:schemeClr val="tx1"/>
                </a:solidFill>
              </a:rPr>
              <a:t> protégés?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Plaquette de vente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6391"/>
            <a:ext cx="4572000" cy="60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5576835" y="123055"/>
            <a:ext cx="5878286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Vendre sa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035799" y="1302707"/>
            <a:ext cx="4419321" cy="524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Il est difficile de </a:t>
            </a:r>
            <a:r>
              <a:rPr lang="en-US" sz="2800" dirty="0" err="1">
                <a:solidFill>
                  <a:schemeClr val="tx1"/>
                </a:solidFill>
              </a:rPr>
              <a:t>négocier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limitation du </a:t>
            </a:r>
            <a:r>
              <a:rPr lang="en-US" sz="2800" dirty="0" err="1">
                <a:solidFill>
                  <a:schemeClr val="tx1"/>
                </a:solidFill>
              </a:rPr>
              <a:t>domaine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d’application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cession.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Par </a:t>
            </a:r>
            <a:r>
              <a:rPr lang="en-US" sz="2800" dirty="0" err="1">
                <a:solidFill>
                  <a:schemeClr val="tx1"/>
                </a:solidFill>
              </a:rPr>
              <a:t>conséquent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lorsqu’une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technologie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plusieurs</a:t>
            </a:r>
            <a:r>
              <a:rPr lang="en-US" sz="2800" dirty="0">
                <a:solidFill>
                  <a:schemeClr val="tx1"/>
                </a:solidFill>
              </a:rPr>
              <a:t> applications et </a:t>
            </a:r>
            <a:r>
              <a:rPr lang="en-US" sz="2800" dirty="0" err="1">
                <a:solidFill>
                  <a:schemeClr val="tx1"/>
                </a:solidFill>
              </a:rPr>
              <a:t>peut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être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cédée</a:t>
            </a:r>
            <a:r>
              <a:rPr lang="en-US" sz="2800" dirty="0">
                <a:solidFill>
                  <a:schemeClr val="tx1"/>
                </a:solidFill>
              </a:rPr>
              <a:t> à </a:t>
            </a:r>
            <a:r>
              <a:rPr lang="en-US" sz="2800" dirty="0" err="1">
                <a:solidFill>
                  <a:schemeClr val="tx1"/>
                </a:solidFill>
              </a:rPr>
              <a:t>différents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licenciés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il</a:t>
            </a:r>
            <a:r>
              <a:rPr lang="en-US" sz="2800" dirty="0">
                <a:solidFill>
                  <a:schemeClr val="tx1"/>
                </a:solidFill>
              </a:rPr>
              <a:t> est </a:t>
            </a:r>
            <a:r>
              <a:rPr lang="en-US" sz="2800" dirty="0" err="1">
                <a:solidFill>
                  <a:schemeClr val="tx1"/>
                </a:solidFill>
              </a:rPr>
              <a:t>préférable</a:t>
            </a:r>
            <a:r>
              <a:rPr lang="en-US" sz="2800" dirty="0">
                <a:solidFill>
                  <a:schemeClr val="tx1"/>
                </a:solidFill>
              </a:rPr>
              <a:t> de la </a:t>
            </a:r>
            <a:r>
              <a:rPr lang="en-US" sz="2800" dirty="0" err="1">
                <a:solidFill>
                  <a:schemeClr val="tx1"/>
                </a:solidFill>
              </a:rPr>
              <a:t>protéger</a:t>
            </a:r>
            <a:r>
              <a:rPr lang="en-US" sz="2800" dirty="0">
                <a:solidFill>
                  <a:schemeClr val="tx1"/>
                </a:solidFill>
              </a:rPr>
              <a:t> avec </a:t>
            </a:r>
            <a:r>
              <a:rPr lang="en-US" sz="2800" dirty="0" err="1">
                <a:solidFill>
                  <a:schemeClr val="tx1"/>
                </a:solidFill>
              </a:rPr>
              <a:t>plusieurs</a:t>
            </a:r>
            <a:r>
              <a:rPr lang="en-US" sz="2800" dirty="0">
                <a:solidFill>
                  <a:schemeClr val="tx1"/>
                </a:solidFill>
              </a:rPr>
              <a:t> brevets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titres</a:t>
            </a:r>
            <a:r>
              <a:rPr lang="en-US" sz="2800" dirty="0">
                <a:solidFill>
                  <a:schemeClr val="tx1"/>
                </a:solidFill>
              </a:rPr>
              <a:t> de protection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600"/>
            <a:ext cx="61214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5576835" y="123055"/>
            <a:ext cx="5878286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Couverture géographique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324929" y="1302707"/>
            <a:ext cx="4130192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Pour un brevet </a:t>
            </a:r>
            <a:r>
              <a:rPr lang="en-US" sz="2800" dirty="0" err="1">
                <a:solidFill>
                  <a:schemeClr val="tx1"/>
                </a:solidFill>
              </a:rPr>
              <a:t>défensif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suffit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souvent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bloquer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quelques</a:t>
            </a:r>
            <a:r>
              <a:rPr lang="en-US" sz="2800" dirty="0">
                <a:solidFill>
                  <a:schemeClr val="tx1"/>
                </a:solidFill>
              </a:rPr>
              <a:t> pays </a:t>
            </a:r>
            <a:r>
              <a:rPr lang="en-US" sz="2800" dirty="0" err="1">
                <a:solidFill>
                  <a:schemeClr val="tx1"/>
                </a:solidFill>
              </a:rPr>
              <a:t>clés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afin</a:t>
            </a:r>
            <a:r>
              <a:rPr lang="en-US" sz="2800" dirty="0">
                <a:solidFill>
                  <a:schemeClr val="tx1"/>
                </a:solidFill>
              </a:rPr>
              <a:t> de dissuader des </a:t>
            </a:r>
            <a:r>
              <a:rPr lang="en-US" sz="2800" dirty="0" err="1">
                <a:solidFill>
                  <a:schemeClr val="tx1"/>
                </a:solidFill>
              </a:rPr>
              <a:t>concurrents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Pour un brevet à </a:t>
            </a:r>
            <a:r>
              <a:rPr lang="en-US" sz="2800" dirty="0" err="1">
                <a:solidFill>
                  <a:schemeClr val="tx1"/>
                </a:solidFill>
              </a:rPr>
              <a:t>licencier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couverture </a:t>
            </a:r>
            <a:r>
              <a:rPr lang="en-US" sz="2800" dirty="0" err="1">
                <a:solidFill>
                  <a:schemeClr val="tx1"/>
                </a:solidFill>
              </a:rPr>
              <a:t>géo-graphique</a:t>
            </a:r>
            <a:r>
              <a:rPr lang="en-US" sz="2800" dirty="0">
                <a:solidFill>
                  <a:schemeClr val="tx1"/>
                </a:solidFill>
              </a:rPr>
              <a:t> large </a:t>
            </a:r>
            <a:r>
              <a:rPr lang="en-US" sz="2800" dirty="0" err="1">
                <a:solidFill>
                  <a:schemeClr val="tx1"/>
                </a:solidFill>
              </a:rPr>
              <a:t>permet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d’augmenter</a:t>
            </a:r>
            <a:r>
              <a:rPr lang="en-US" sz="2800" dirty="0">
                <a:solidFill>
                  <a:schemeClr val="tx1"/>
                </a:solidFill>
              </a:rPr>
              <a:t> les royalties et les </a:t>
            </a:r>
            <a:r>
              <a:rPr lang="en-US" sz="2800" dirty="0" err="1">
                <a:solidFill>
                  <a:schemeClr val="tx1"/>
                </a:solidFill>
              </a:rPr>
              <a:t>partenaires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potentiels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7195"/>
            <a:ext cx="6848272" cy="61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864101" y="123055"/>
            <a:ext cx="713740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Vendre sa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635834" y="1482239"/>
            <a:ext cx="4215740" cy="4576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Un brevet </a:t>
            </a:r>
            <a:r>
              <a:rPr lang="en-US" sz="2800" dirty="0" err="1">
                <a:solidFill>
                  <a:schemeClr val="tx1"/>
                </a:solidFill>
              </a:rPr>
              <a:t>couvre</a:t>
            </a:r>
            <a:r>
              <a:rPr lang="en-US" sz="2800" dirty="0">
                <a:solidFill>
                  <a:schemeClr val="tx1"/>
                </a:solidFill>
              </a:rPr>
              <a:t> un </a:t>
            </a:r>
            <a:r>
              <a:rPr lang="en-US" sz="2800" dirty="0" err="1">
                <a:solidFill>
                  <a:schemeClr val="tx1"/>
                </a:solidFill>
              </a:rPr>
              <a:t>territoire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géographique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limité</a:t>
            </a:r>
            <a:r>
              <a:rPr lang="en-US" sz="2800" dirty="0">
                <a:solidFill>
                  <a:schemeClr val="tx1"/>
                </a:solidFill>
              </a:rPr>
              <a:t>, pendant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durée</a:t>
            </a:r>
            <a:r>
              <a:rPr lang="en-US" sz="2800" dirty="0">
                <a:solidFill>
                  <a:schemeClr val="tx1"/>
                </a:solidFill>
              </a:rPr>
              <a:t> de 20 </a:t>
            </a:r>
            <a:r>
              <a:rPr lang="en-US" sz="2800" dirty="0" err="1">
                <a:solidFill>
                  <a:schemeClr val="tx1"/>
                </a:solidFill>
              </a:rPr>
              <a:t>ans</a:t>
            </a:r>
            <a:r>
              <a:rPr lang="en-US" sz="2800" dirty="0">
                <a:solidFill>
                  <a:schemeClr val="tx1"/>
                </a:solidFill>
              </a:rPr>
              <a:t> au maximum. Il </a:t>
            </a:r>
            <a:r>
              <a:rPr lang="en-US" sz="2800" dirty="0" err="1">
                <a:solidFill>
                  <a:schemeClr val="tx1"/>
                </a:solidFill>
              </a:rPr>
              <a:t>peut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outre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être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révoqué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Vendre le brevet avec un savoir-faire associé permet d’obtenir des royalties même dans des territoires non couverts, ou si le brevet est révoqué-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Nécessité</a:t>
            </a:r>
            <a:r>
              <a:rPr lang="en-US" sz="2800" dirty="0">
                <a:solidFill>
                  <a:schemeClr val="tx1"/>
                </a:solidFill>
              </a:rPr>
              <a:t> de documenter </a:t>
            </a:r>
            <a:r>
              <a:rPr lang="en-US" sz="2800" dirty="0" err="1">
                <a:solidFill>
                  <a:schemeClr val="tx1"/>
                </a:solidFill>
              </a:rPr>
              <a:t>ce</a:t>
            </a:r>
            <a:r>
              <a:rPr lang="en-US" sz="2800" dirty="0">
                <a:solidFill>
                  <a:schemeClr val="tx1"/>
                </a:solidFill>
              </a:rPr>
              <a:t> savoir-faire et de le </a:t>
            </a:r>
            <a:r>
              <a:rPr lang="en-US" sz="2800" dirty="0" err="1">
                <a:solidFill>
                  <a:schemeClr val="tx1"/>
                </a:solidFill>
              </a:rPr>
              <a:t>matérialiser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50"/>
            <a:ext cx="7186642" cy="60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743201" y="123055"/>
            <a:ext cx="794544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Formes de transfert de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47700" y="899497"/>
            <a:ext cx="10930742" cy="1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1473673"/>
            <a:ext cx="1816100" cy="86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Cession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641840" y="1473673"/>
            <a:ext cx="1816100" cy="86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M&amp;A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3305" y="1473673"/>
            <a:ext cx="1816100" cy="86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Vente de produits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4770" y="1473673"/>
            <a:ext cx="1816100" cy="86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Option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6235" y="1473673"/>
            <a:ext cx="1816100" cy="86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</a:rPr>
              <a:t>Licence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47700" y="2572658"/>
            <a:ext cx="1816100" cy="325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</a:rPr>
              <a:t>Transfert</a:t>
            </a:r>
            <a:r>
              <a:rPr lang="en-US" sz="2400" dirty="0">
                <a:solidFill>
                  <a:schemeClr val="tx1"/>
                </a:solidFill>
              </a:rPr>
              <a:t> du brevet / de </a:t>
            </a:r>
            <a:r>
              <a:rPr lang="en-US" sz="2400" dirty="0" err="1">
                <a:solidFill>
                  <a:schemeClr val="tx1"/>
                </a:solidFill>
              </a:rPr>
              <a:t>l’IP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Souvent</a:t>
            </a:r>
            <a:r>
              <a:rPr lang="en-US" sz="2400" dirty="0">
                <a:solidFill>
                  <a:schemeClr val="tx1"/>
                </a:solidFill>
              </a:rPr>
              <a:t> pour un </a:t>
            </a:r>
            <a:r>
              <a:rPr lang="en-US" sz="2400" dirty="0" err="1">
                <a:solidFill>
                  <a:schemeClr val="tx1"/>
                </a:solidFill>
              </a:rPr>
              <a:t>montant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forfaitaire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2896235" y="2572658"/>
            <a:ext cx="1816100" cy="3250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Exclusive </a:t>
            </a:r>
            <a:r>
              <a:rPr lang="en-US" sz="2400" dirty="0" err="1">
                <a:solidFill>
                  <a:schemeClr val="tx1"/>
                </a:solidFill>
              </a:rPr>
              <a:t>ou</a:t>
            </a:r>
            <a:r>
              <a:rPr lang="en-US" sz="2400" dirty="0">
                <a:solidFill>
                  <a:schemeClr val="tx1"/>
                </a:solidFill>
              </a:rPr>
              <a:t> non- exclusive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Souvent</a:t>
            </a:r>
            <a:r>
              <a:rPr lang="en-US" sz="2400" dirty="0">
                <a:solidFill>
                  <a:schemeClr val="tx1"/>
                </a:solidFill>
              </a:rPr>
              <a:t> un mélange de </a:t>
            </a:r>
            <a:r>
              <a:rPr lang="en-US" sz="2400" dirty="0" err="1">
                <a:solidFill>
                  <a:schemeClr val="tx1"/>
                </a:solidFill>
              </a:rPr>
              <a:t>forfait</a:t>
            </a:r>
            <a:r>
              <a:rPr lang="en-US" sz="2400" dirty="0">
                <a:solidFill>
                  <a:schemeClr val="tx1"/>
                </a:solidFill>
              </a:rPr>
              <a:t> et de royalties</a:t>
            </a: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055565" y="2572657"/>
            <a:ext cx="1816100" cy="4089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Promesse</a:t>
            </a:r>
            <a:r>
              <a:rPr lang="en-US" sz="2800" dirty="0">
                <a:solidFill>
                  <a:schemeClr val="tx1"/>
                </a:solidFill>
              </a:rPr>
              <a:t> de cession et/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Permet</a:t>
            </a:r>
            <a:r>
              <a:rPr lang="en-US" sz="2800" dirty="0">
                <a:solidFill>
                  <a:schemeClr val="tx1"/>
                </a:solidFill>
              </a:rPr>
              <a:t> par </a:t>
            </a:r>
            <a:r>
              <a:rPr lang="en-US" sz="2800" dirty="0" err="1">
                <a:solidFill>
                  <a:schemeClr val="tx1"/>
                </a:solidFill>
              </a:rPr>
              <a:t>exemple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d’évaluer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technologie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avant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décider</a:t>
            </a:r>
            <a:r>
              <a:rPr lang="en-US" sz="2800" dirty="0">
                <a:solidFill>
                  <a:schemeClr val="tx1"/>
                </a:solidFill>
              </a:rPr>
              <a:t> d’un </a:t>
            </a:r>
            <a:r>
              <a:rPr lang="en-US" sz="2800" dirty="0" err="1">
                <a:solidFill>
                  <a:schemeClr val="tx1"/>
                </a:solidFill>
              </a:rPr>
              <a:t>exercice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l’option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7393305" y="2572658"/>
            <a:ext cx="1905074" cy="3250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</a:rPr>
              <a:t>Acheter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technologie</a:t>
            </a:r>
            <a:r>
              <a:rPr lang="en-US" sz="2400" dirty="0">
                <a:solidFill>
                  <a:schemeClr val="tx1"/>
                </a:solidFill>
              </a:rPr>
              <a:t> sous </a:t>
            </a:r>
            <a:r>
              <a:rPr lang="en-US" sz="2400" dirty="0" err="1">
                <a:solidFill>
                  <a:schemeClr val="tx1"/>
                </a:solidFill>
              </a:rPr>
              <a:t>forme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composant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Vérifier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l’épuisement</a:t>
            </a:r>
            <a:r>
              <a:rPr lang="en-US" sz="2400" dirty="0">
                <a:solidFill>
                  <a:schemeClr val="tx1"/>
                </a:solidFill>
              </a:rPr>
              <a:t> du droit</a:t>
            </a: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9631639" y="2572658"/>
            <a:ext cx="1816100" cy="3250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</a:rPr>
              <a:t>Rachat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société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</a:rPr>
              <a:t>Permet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d’acquérir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aussi</a:t>
            </a:r>
            <a:r>
              <a:rPr lang="en-US" sz="2400" dirty="0">
                <a:solidFill>
                  <a:schemeClr val="tx1"/>
                </a:solidFill>
              </a:rPr>
              <a:t> les </a:t>
            </a:r>
            <a:r>
              <a:rPr lang="en-US" sz="2400" dirty="0" err="1">
                <a:solidFill>
                  <a:schemeClr val="tx1"/>
                </a:solidFill>
              </a:rPr>
              <a:t>personnes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clés</a:t>
            </a:r>
            <a:r>
              <a:rPr lang="en-US" sz="2400" dirty="0">
                <a:solidFill>
                  <a:schemeClr val="tx1"/>
                </a:solidFill>
              </a:rPr>
              <a:t>, le know how..</a:t>
            </a: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848320" y="56160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Frutiger LT 55 Roman"/>
              </a:rPr>
              <a:t>Christophe Saam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27023" y="1215957"/>
            <a:ext cx="4987455" cy="510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CH" sz="2800" dirty="0">
                <a:latin typeface="+mj-lt"/>
              </a:rPr>
              <a:t>Conseil en brevet suisse et mandataire européen</a:t>
            </a:r>
          </a:p>
          <a:p>
            <a:pPr>
              <a:lnSpc>
                <a:spcPct val="90000"/>
              </a:lnSpc>
              <a:defRPr/>
            </a:pPr>
            <a:endParaRPr lang="fr-CH" sz="28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fr-CH" sz="2800" dirty="0">
                <a:latin typeface="+mj-lt"/>
              </a:rPr>
              <a:t>Ingénieur EPFL en électricité</a:t>
            </a:r>
          </a:p>
          <a:p>
            <a:pPr>
              <a:lnSpc>
                <a:spcPct val="90000"/>
              </a:lnSpc>
              <a:defRPr/>
            </a:pPr>
            <a:endParaRPr lang="fr-CH" sz="28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fr-CH" sz="2800" dirty="0">
                <a:latin typeface="+mj-lt"/>
              </a:rPr>
              <a:t>Fondateur et directeur de P&amp;TS SA, un cabinet de conseil en brevets à Neuchâtel et Zurich</a:t>
            </a:r>
          </a:p>
          <a:p>
            <a:pPr>
              <a:lnSpc>
                <a:spcPct val="90000"/>
              </a:lnSpc>
              <a:defRPr/>
            </a:pPr>
            <a:endParaRPr lang="fr-CH" sz="28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fr-CH" sz="2800" dirty="0">
                <a:latin typeface="+mj-lt"/>
              </a:rPr>
              <a:t>Juge technique au Tribunal Fédéral des Brevets</a:t>
            </a:r>
          </a:p>
          <a:p>
            <a:pPr>
              <a:lnSpc>
                <a:spcPct val="90000"/>
              </a:lnSpc>
              <a:defRPr/>
            </a:pPr>
            <a:endParaRPr lang="fr-CH" sz="2800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16850" y="1526570"/>
            <a:ext cx="6082592" cy="44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764478" y="74161"/>
            <a:ext cx="8182947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36579" y="1245082"/>
            <a:ext cx="1085489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u="sng" dirty="0">
                <a:solidFill>
                  <a:schemeClr val="tx1"/>
                </a:solidFill>
              </a:rPr>
              <a:t>Réduire le coût de la transaction 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Le coût d’une due diligence et d’un contrat est parfois important par rapport à la valeur du brevet. En outre, seul un faible pourcentage des brevets analysés ont réellement une valeur importante.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Par conséquent, il est souvent plus intéressant d’acquérir des portefeuilles complets de brevets que des brevets à l’unité.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endParaRPr lang="fr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5556416" y="123055"/>
            <a:ext cx="6268153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576658" y="1405402"/>
            <a:ext cx="5247911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u="sng" dirty="0">
                <a:solidFill>
                  <a:schemeClr val="tx1"/>
                </a:solidFill>
                <a:cs typeface="Frutiger LT 55 Roman"/>
              </a:rPr>
              <a:t>Problèmes fréquents lors de due diligence 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Titularité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Liberté d’exploitation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Portée insuffisante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Validité du brevet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Couverture géographique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11" y="627194"/>
            <a:ext cx="6433561" cy="62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940135" y="66210"/>
            <a:ext cx="614039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56416" y="1140699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u="sng" dirty="0">
                <a:solidFill>
                  <a:schemeClr val="tx1"/>
                </a:solidFill>
              </a:rPr>
              <a:t>Problèmes de titularité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Collaboration avec des écoles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Inventions d’étudiants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Société pas encore fondée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Free lancers, contributeurs externes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Co-développements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Inventeurs étrangers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Vérifier si la chaîne de cession entre l’inventeur et le déposant est complète.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5"/>
          <a:stretch/>
        </p:blipFill>
        <p:spPr>
          <a:xfrm>
            <a:off x="0" y="726391"/>
            <a:ext cx="4672584" cy="60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302479" y="123055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76835" y="1031132"/>
            <a:ext cx="5878286" cy="551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u="sng" dirty="0" err="1">
                <a:solidFill>
                  <a:schemeClr val="tx1"/>
                </a:solidFill>
              </a:rPr>
              <a:t>Liberté</a:t>
            </a:r>
            <a:r>
              <a:rPr lang="en-US" sz="2800" u="sng" dirty="0">
                <a:solidFill>
                  <a:schemeClr val="tx1"/>
                </a:solidFill>
              </a:rPr>
              <a:t> </a:t>
            </a:r>
            <a:r>
              <a:rPr lang="en-US" sz="2800" u="sng" dirty="0" err="1">
                <a:solidFill>
                  <a:schemeClr val="tx1"/>
                </a:solidFill>
              </a:rPr>
              <a:t>d’exploitation</a:t>
            </a:r>
            <a:endParaRPr lang="en-US" sz="2800" u="sng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Pas toujours possible de l’obtenir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=&gt;gestion de risques.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Qui est responsable d’assurer la FTO?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Problèmes liés aux logiciels open source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29" y="2270938"/>
            <a:ext cx="3922519" cy="306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5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302479" y="123055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76835" y="1969477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u="sng" dirty="0" err="1">
                <a:solidFill>
                  <a:schemeClr val="tx1"/>
                </a:solidFill>
              </a:rPr>
              <a:t>Portée</a:t>
            </a:r>
            <a:r>
              <a:rPr lang="en-US" sz="2800" u="sng" dirty="0">
                <a:solidFill>
                  <a:schemeClr val="tx1"/>
                </a:solidFill>
              </a:rPr>
              <a:t> du brevet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A-t-on besoin du brevet pour mettre en œuvre le produit?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Technologie essentielle?</a:t>
            </a: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Possibilité de contourner les revendications?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5738"/>
            <a:ext cx="5235879" cy="6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302479" y="123055"/>
            <a:ext cx="4386161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Acheter une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56416" y="1454296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u="sng" dirty="0">
                <a:solidFill>
                  <a:schemeClr val="tx1"/>
                </a:solidFill>
              </a:rPr>
              <a:t>Validité du brevet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H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Taxes payées?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Etude de brevetabilité?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Recherche officielle?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tx1"/>
                </a:solidFill>
              </a:rPr>
              <a:t>Modifications pendant l’examen?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9720"/>
            <a:ext cx="5054600" cy="61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5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Exclusivité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Sous-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Territoire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Domaine </a:t>
            </a:r>
            <a:r>
              <a:rPr lang="en-US" sz="2800" dirty="0" err="1">
                <a:solidFill>
                  <a:schemeClr val="tx1"/>
                </a:solidFill>
              </a:rPr>
              <a:t>d’application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Améliorations</a:t>
            </a:r>
            <a:r>
              <a:rPr lang="en-US" sz="2800" dirty="0">
                <a:solidFill>
                  <a:schemeClr val="tx1"/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Coûts</a:t>
            </a:r>
            <a:r>
              <a:rPr lang="en-US" sz="2800" dirty="0">
                <a:solidFill>
                  <a:schemeClr val="tx1"/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Clause de </a:t>
            </a:r>
            <a:r>
              <a:rPr lang="en-US" sz="2800" dirty="0" err="1">
                <a:solidFill>
                  <a:schemeClr val="tx1"/>
                </a:solidFill>
              </a:rPr>
              <a:t>terminaison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91" y="1897083"/>
            <a:ext cx="4940502" cy="33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6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43672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Exclusivité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 exclusive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non exclusive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Aussi</a:t>
            </a:r>
            <a:r>
              <a:rPr lang="en-US" sz="2800" dirty="0">
                <a:solidFill>
                  <a:schemeClr val="tx1"/>
                </a:solidFill>
              </a:rPr>
              <a:t> vis-à-vis du </a:t>
            </a:r>
            <a:r>
              <a:rPr lang="en-US" sz="2800" dirty="0" err="1">
                <a:solidFill>
                  <a:schemeClr val="tx1"/>
                </a:solidFill>
              </a:rPr>
              <a:t>donneur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Exclusivité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limitée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-lead time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-par </a:t>
            </a:r>
            <a:r>
              <a:rPr lang="en-US" sz="2800" dirty="0" err="1">
                <a:solidFill>
                  <a:schemeClr val="tx1"/>
                </a:solidFill>
              </a:rPr>
              <a:t>domaine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d’application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pour un usage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-sur un </a:t>
            </a:r>
            <a:r>
              <a:rPr lang="en-US" sz="2800" dirty="0" err="1">
                <a:solidFill>
                  <a:schemeClr val="tx1"/>
                </a:solidFill>
              </a:rPr>
              <a:t>territoire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Sous-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Autorisées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non?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Partage</a:t>
            </a:r>
            <a:r>
              <a:rPr lang="en-US" sz="2800" dirty="0">
                <a:solidFill>
                  <a:schemeClr val="tx1"/>
                </a:solidFill>
              </a:rPr>
              <a:t> des </a:t>
            </a:r>
            <a:r>
              <a:rPr lang="en-US" sz="2800" dirty="0" err="1">
                <a:solidFill>
                  <a:schemeClr val="tx1"/>
                </a:solidFill>
              </a:rPr>
              <a:t>revenus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chemeClr val="tx1"/>
                </a:solidFill>
              </a:rPr>
              <a:t>n’importe</a:t>
            </a:r>
            <a:r>
              <a:rPr lang="en-US" sz="2800" dirty="0">
                <a:solidFill>
                  <a:schemeClr val="tx1"/>
                </a:solidFill>
              </a:rPr>
              <a:t> qui?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terminaison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0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425435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Territoire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Seulement</a:t>
            </a:r>
            <a:r>
              <a:rPr lang="en-US" sz="2800" dirty="0">
                <a:solidFill>
                  <a:schemeClr val="tx1"/>
                </a:solidFill>
              </a:rPr>
              <a:t> les </a:t>
            </a:r>
            <a:r>
              <a:rPr lang="en-US" sz="2800" dirty="0" err="1">
                <a:solidFill>
                  <a:schemeClr val="tx1"/>
                </a:solidFill>
              </a:rPr>
              <a:t>territoires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couverts</a:t>
            </a:r>
            <a:r>
              <a:rPr lang="en-US" sz="2800" dirty="0">
                <a:solidFill>
                  <a:schemeClr val="tx1"/>
                </a:solidFill>
              </a:rPr>
              <a:t> par le brevet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Eventuellement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 du savoir-faire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les </a:t>
            </a:r>
            <a:r>
              <a:rPr lang="en-US" sz="2800" dirty="0" err="1">
                <a:solidFill>
                  <a:schemeClr val="tx1"/>
                </a:solidFill>
              </a:rPr>
              <a:t>autres</a:t>
            </a:r>
            <a:r>
              <a:rPr lang="en-US" sz="2800" dirty="0">
                <a:solidFill>
                  <a:schemeClr val="tx1"/>
                </a:solidFill>
              </a:rPr>
              <a:t> pays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7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753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351314" y="123055"/>
            <a:ext cx="9464633" cy="504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Vente et licence de technologie: un énorme marché, en pleine croissance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76835" y="1969477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7025" y="1088426"/>
            <a:ext cx="58745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</a:rPr>
              <a:t>Marché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</a:rPr>
              <a:t>mondial</a:t>
            </a:r>
            <a:r>
              <a:rPr lang="en-US" sz="3600" dirty="0">
                <a:solidFill>
                  <a:srgbClr val="222222"/>
                </a:solidFill>
                <a:latin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222222"/>
                </a:solidFill>
                <a:latin typeface="Calibri" panose="020F0502020204030204" pitchFamily="34" charset="0"/>
              </a:rPr>
              <a:t>Licencing</a:t>
            </a:r>
            <a:endParaRPr lang="en-US" sz="36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Milieu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particulièrement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peu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transparent, la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plupart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des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licences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ne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sont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pas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publiées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28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Selon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les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évaluations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: entre 180 et 300 milliards de USD/an</a:t>
            </a:r>
            <a:r>
              <a:rPr lang="en-US" sz="2800" baseline="30000" dirty="0">
                <a:solidFill>
                  <a:srgbClr val="222222"/>
                </a:solidFill>
              </a:rPr>
              <a:t>1</a:t>
            </a:r>
          </a:p>
          <a:p>
            <a:endParaRPr lang="en-US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Une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croissance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</a:rPr>
              <a:t>annuelle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</a:rPr>
              <a:t> de 10,6% par an</a:t>
            </a:r>
            <a:r>
              <a:rPr lang="en-US" sz="2800" baseline="30000" dirty="0">
                <a:solidFill>
                  <a:srgbClr val="222222"/>
                </a:solidFill>
                <a:latin typeface="Calibri" panose="020F0502020204030204" pitchFamily="34" charset="0"/>
              </a:rPr>
              <a:t>2</a:t>
            </a:r>
            <a:br>
              <a:rPr lang="en-US" dirty="0">
                <a:solidFill>
                  <a:srgbClr val="222222"/>
                </a:solidFill>
                <a:latin typeface="Helvetica" panose="020B0604020202020204" pitchFamily="34" charset="0"/>
              </a:rPr>
            </a:br>
            <a:br>
              <a:rPr lang="en-US" dirty="0">
                <a:solidFill>
                  <a:srgbClr val="222222"/>
                </a:solidFill>
                <a:latin typeface="Helvetica" panose="020B0604020202020204" pitchFamily="34" charset="0"/>
              </a:rPr>
            </a:br>
            <a:endParaRPr lang="fr-CH" dirty="0"/>
          </a:p>
        </p:txBody>
      </p:sp>
      <p:sp>
        <p:nvSpPr>
          <p:cNvPr id="7" name="Rectangle 6"/>
          <p:cNvSpPr/>
          <p:nvPr/>
        </p:nvSpPr>
        <p:spPr>
          <a:xfrm>
            <a:off x="5787024" y="5592472"/>
            <a:ext cx="5410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r>
              <a:rPr lang="en-US" sz="1200" i="1" baseline="30000" dirty="0">
                <a:solidFill>
                  <a:srgbClr val="222222"/>
                </a:solidFill>
                <a:latin typeface="Calibri" panose="020F0502020204030204" pitchFamily="34" charset="0"/>
              </a:rPr>
              <a:t>1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Licences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seulement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;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Athreye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and Yang (2011);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Degnan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&amp;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Wickander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, 2016</a:t>
            </a:r>
          </a:p>
          <a:p>
            <a:r>
              <a:rPr lang="en-US" sz="1200" i="1" baseline="30000" dirty="0">
                <a:solidFill>
                  <a:srgbClr val="222222"/>
                </a:solidFill>
                <a:latin typeface="Calibri" panose="020F0502020204030204" pitchFamily="34" charset="0"/>
              </a:rPr>
              <a:t>2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2000-2010,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parmi</a:t>
            </a:r>
            <a:r>
              <a:rPr lang="en-US" sz="1200" i="1" dirty="0">
                <a:solidFill>
                  <a:srgbClr val="222222"/>
                </a:solidFill>
                <a:latin typeface="Calibri" panose="020F0502020204030204" pitchFamily="34" charset="0"/>
              </a:rPr>
              <a:t> les pays de </a:t>
            </a:r>
            <a:r>
              <a:rPr lang="en-US" sz="1200" i="1" dirty="0" err="1">
                <a:solidFill>
                  <a:srgbClr val="222222"/>
                </a:solidFill>
                <a:latin typeface="Calibri" panose="020F0502020204030204" pitchFamily="34" charset="0"/>
              </a:rPr>
              <a:t>l’OCDE</a:t>
            </a:r>
            <a:endParaRPr lang="fr-CH" sz="1200" i="1" dirty="0"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214"/>
            <a:ext cx="5137840" cy="61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52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3" y="1139567"/>
            <a:ext cx="4347614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Domaine </a:t>
            </a:r>
            <a:r>
              <a:rPr lang="en-US" sz="2800" dirty="0" err="1">
                <a:solidFill>
                  <a:schemeClr val="tx1"/>
                </a:solidFill>
              </a:rPr>
              <a:t>d’application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Souvent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lien avec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exclusivité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Prévoir</a:t>
            </a:r>
            <a:r>
              <a:rPr lang="en-US" sz="2800" dirty="0">
                <a:solidFill>
                  <a:schemeClr val="tx1"/>
                </a:solidFill>
              </a:rPr>
              <a:t> les </a:t>
            </a:r>
            <a:r>
              <a:rPr lang="en-US" sz="2800" dirty="0" err="1">
                <a:solidFill>
                  <a:schemeClr val="tx1"/>
                </a:solidFill>
              </a:rPr>
              <a:t>évolutions</a:t>
            </a:r>
            <a:r>
              <a:rPr lang="en-US" sz="2800" dirty="0">
                <a:solidFill>
                  <a:schemeClr val="tx1"/>
                </a:solidFill>
              </a:rPr>
              <a:t> futures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1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376797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 non exclusive?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Défini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Droit de preemption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faveur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licencié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3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3" y="1139567"/>
            <a:ext cx="4386524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Améliorations</a:t>
            </a:r>
            <a:r>
              <a:rPr lang="en-US" sz="2800" dirty="0">
                <a:solidFill>
                  <a:schemeClr val="tx1"/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Souvent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oublié</a:t>
            </a:r>
            <a:r>
              <a:rPr lang="en-US" sz="2800" dirty="0">
                <a:solidFill>
                  <a:schemeClr val="tx1"/>
                </a:solidFill>
              </a:rPr>
              <a:t>..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Droit de </a:t>
            </a:r>
            <a:r>
              <a:rPr lang="en-US" sz="2800" dirty="0" err="1">
                <a:solidFill>
                  <a:schemeClr val="tx1"/>
                </a:solidFill>
              </a:rPr>
              <a:t>préemption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Inclus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, pour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durée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limitée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6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Flat fee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Royalties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Equity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Cross licensing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Royalties </a:t>
            </a:r>
            <a:r>
              <a:rPr lang="en-US" sz="2800" dirty="0" err="1">
                <a:solidFill>
                  <a:schemeClr val="tx1"/>
                </a:solidFill>
              </a:rPr>
              <a:t>dégressives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Dès</a:t>
            </a:r>
            <a:r>
              <a:rPr lang="en-US" sz="2800" dirty="0">
                <a:solidFill>
                  <a:schemeClr val="tx1"/>
                </a:solidFill>
              </a:rPr>
              <a:t> la première </a:t>
            </a:r>
            <a:r>
              <a:rPr lang="en-US" sz="2800" dirty="0" err="1">
                <a:solidFill>
                  <a:schemeClr val="tx1"/>
                </a:solidFill>
              </a:rPr>
              <a:t>année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Coûts</a:t>
            </a:r>
            <a:r>
              <a:rPr lang="en-US" sz="2800" dirty="0">
                <a:solidFill>
                  <a:schemeClr val="tx1"/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A la charge du </a:t>
            </a:r>
            <a:r>
              <a:rPr lang="en-US" sz="2800" dirty="0" err="1">
                <a:solidFill>
                  <a:schemeClr val="tx1"/>
                </a:solidFill>
              </a:rPr>
              <a:t>donneur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? Du </a:t>
            </a:r>
            <a:r>
              <a:rPr lang="en-US" sz="2800" dirty="0" err="1">
                <a:solidFill>
                  <a:schemeClr val="tx1"/>
                </a:solidFill>
              </a:rPr>
              <a:t>preneur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Obligation de </a:t>
            </a:r>
            <a:r>
              <a:rPr lang="en-US" sz="2800" dirty="0" err="1">
                <a:solidFill>
                  <a:schemeClr val="tx1"/>
                </a:solidFill>
              </a:rPr>
              <a:t>maintenir</a:t>
            </a:r>
            <a:r>
              <a:rPr lang="en-US" sz="2800" dirty="0">
                <a:solidFill>
                  <a:schemeClr val="tx1"/>
                </a:solidFill>
              </a:rPr>
              <a:t> le brevet?</a:t>
            </a: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7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308703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Clause de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terminaison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contrefaçon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d’action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nullité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d’opposition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de violation de brevet de tiers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Garanties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donneur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Obligation de </a:t>
            </a:r>
            <a:r>
              <a:rPr lang="en-US" sz="2800" dirty="0" err="1">
                <a:solidFill>
                  <a:schemeClr val="tx1"/>
                </a:solidFill>
              </a:rPr>
              <a:t>défendre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d’agir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Partage</a:t>
            </a:r>
            <a:r>
              <a:rPr lang="en-US" sz="2800" dirty="0">
                <a:solidFill>
                  <a:schemeClr val="tx1"/>
                </a:solidFill>
              </a:rPr>
              <a:t> des </a:t>
            </a:r>
            <a:r>
              <a:rPr lang="en-US" sz="2800" dirty="0" err="1">
                <a:solidFill>
                  <a:schemeClr val="tx1"/>
                </a:solidFill>
              </a:rPr>
              <a:t>coûts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Obligation de </a:t>
            </a:r>
            <a:r>
              <a:rPr lang="en-US" sz="2800" dirty="0" err="1">
                <a:solidFill>
                  <a:schemeClr val="tx1"/>
                </a:solidFill>
              </a:rPr>
              <a:t>coopérer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6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9311" y="123055"/>
            <a:ext cx="821581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Autres points à négocier dans un contrat de licence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88982" y="1139567"/>
            <a:ext cx="4308703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Exclusivité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Sous-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licence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Territoire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Domaine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d’application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Background IP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Améliorations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futures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Compensations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Coûts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Défense du brevet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Clause de </a:t>
            </a:r>
            <a:r>
              <a:rPr lang="en-US" sz="2800" dirty="0" err="1">
                <a:solidFill>
                  <a:schemeClr val="tx1"/>
                </a:solidFill>
              </a:rPr>
              <a:t>terminaison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096000" y="1140998"/>
            <a:ext cx="4983069" cy="52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obligation </a:t>
            </a:r>
            <a:r>
              <a:rPr lang="en-US" sz="2800" dirty="0" err="1">
                <a:solidFill>
                  <a:schemeClr val="tx1"/>
                </a:solidFill>
              </a:rPr>
              <a:t>d’usage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licence</a:t>
            </a:r>
            <a:r>
              <a:rPr lang="en-US" sz="2800" dirty="0">
                <a:solidFill>
                  <a:schemeClr val="tx1"/>
                </a:solidFill>
              </a:rPr>
              <a:t> exclusive: CA minimum, royalties </a:t>
            </a:r>
            <a:r>
              <a:rPr lang="en-US" sz="2800" dirty="0" err="1">
                <a:solidFill>
                  <a:schemeClr val="tx1"/>
                </a:solidFill>
              </a:rPr>
              <a:t>minimales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terminaison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d’attaque</a:t>
            </a:r>
            <a:r>
              <a:rPr lang="en-US" sz="2800" dirty="0">
                <a:solidFill>
                  <a:schemeClr val="tx1"/>
                </a:solidFill>
              </a:rPr>
              <a:t> du brevet par le </a:t>
            </a:r>
            <a:r>
              <a:rPr lang="en-US" sz="2800" dirty="0" err="1">
                <a:solidFill>
                  <a:schemeClr val="tx1"/>
                </a:solidFill>
              </a:rPr>
              <a:t>licencié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err="1">
                <a:solidFill>
                  <a:schemeClr val="tx1"/>
                </a:solidFill>
              </a:rPr>
              <a:t>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cas</a:t>
            </a:r>
            <a:r>
              <a:rPr lang="en-US" sz="2800" dirty="0">
                <a:solidFill>
                  <a:schemeClr val="tx1"/>
                </a:solidFill>
              </a:rPr>
              <a:t> de rapport de </a:t>
            </a:r>
            <a:r>
              <a:rPr lang="en-US" sz="2800" dirty="0" err="1">
                <a:solidFill>
                  <a:schemeClr val="tx1"/>
                </a:solidFill>
              </a:rPr>
              <a:t>recherche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défavorable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evtl</a:t>
            </a:r>
            <a:r>
              <a:rPr lang="en-US" sz="2800" dirty="0">
                <a:solidFill>
                  <a:schemeClr val="tx1"/>
                </a:solidFill>
              </a:rPr>
              <a:t> option)</a:t>
            </a:r>
          </a:p>
        </p:txBody>
      </p:sp>
    </p:spTree>
    <p:extLst>
      <p:ext uri="{BB962C8B-B14F-4D97-AF65-F5344CB8AC3E}">
        <p14:creationId xmlns:p14="http://schemas.microsoft.com/office/powerpoint/2010/main" val="964868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933"/>
            <a:ext cx="12274475" cy="6858000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2159935" y="2661884"/>
            <a:ext cx="8003863" cy="372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fr-FR" sz="2000" dirty="0">
              <a:latin typeface="Frutiger LT 55 Roman"/>
              <a:cs typeface="Frutiger LT 55 Roman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266537" y="90535"/>
            <a:ext cx="6038330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Merci pour votre attention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  <a:latin typeface="Frutiger LT 55 Roman"/>
              <a:cs typeface="Frutiger LT 55 Roman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125105" y="5973349"/>
            <a:ext cx="317976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600" dirty="0">
              <a:solidFill>
                <a:schemeClr val="tx1"/>
              </a:solidFill>
              <a:latin typeface="Frutiger LT 55 Roman"/>
              <a:cs typeface="Frutiger LT 55 Roman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2159935" y="2661884"/>
            <a:ext cx="6474166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Frutiger LT 55 Roman"/>
                <a:cs typeface="Frutiger LT 55 Roman"/>
              </a:rPr>
              <a:t> </a:t>
            </a:r>
          </a:p>
          <a:p>
            <a:pPr marL="0" indent="0">
              <a:buNone/>
            </a:pPr>
            <a:endParaRPr lang="fr-FR" sz="2000" dirty="0">
              <a:latin typeface="Frutiger LT 55 Roman"/>
              <a:cs typeface="Frutiger LT 55 Roman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159935" y="3444090"/>
            <a:ext cx="7012551" cy="665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Frutiger LT 55 Roman"/>
                <a:cs typeface="Frutiger LT 55 Roman"/>
              </a:rPr>
              <a:t>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277"/>
            <a:ext cx="12274474" cy="599070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8267" y="4522796"/>
            <a:ext cx="3340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>
              <a:latin typeface="Frutiger 55 Roman" panose="00000400000000000000" pitchFamily="2" charset="0"/>
            </a:endParaRPr>
          </a:p>
          <a:p>
            <a:r>
              <a:rPr lang="fr-CH" sz="2800" dirty="0">
                <a:latin typeface="Frutiger 55 Roman" panose="00000400000000000000" pitchFamily="2" charset="0"/>
              </a:rPr>
              <a:t>P&amp;TS SA</a:t>
            </a:r>
          </a:p>
          <a:p>
            <a:r>
              <a:rPr lang="fr-CH" sz="2800" dirty="0">
                <a:latin typeface="Frutiger 55 Roman" panose="00000400000000000000" pitchFamily="2" charset="0"/>
              </a:rPr>
              <a:t>Av. J.J. Rousseau 4</a:t>
            </a:r>
          </a:p>
          <a:p>
            <a:r>
              <a:rPr lang="fr-CH" sz="2800" dirty="0">
                <a:latin typeface="Frutiger 55 Roman" panose="00000400000000000000" pitchFamily="2" charset="0"/>
              </a:rPr>
              <a:t>2001 Neuchâtel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103909" y="4764156"/>
            <a:ext cx="2941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Frutiger 55 Roman" panose="00000400000000000000" pitchFamily="2" charset="0"/>
              </a:rPr>
              <a:t>P&amp;TS AG</a:t>
            </a:r>
          </a:p>
          <a:p>
            <a:r>
              <a:rPr lang="fr-CH" sz="2800" dirty="0" err="1">
                <a:latin typeface="Frutiger 55 Roman" panose="00000400000000000000" pitchFamily="2" charset="0"/>
              </a:rPr>
              <a:t>Nordstrasse</a:t>
            </a:r>
            <a:r>
              <a:rPr lang="fr-CH" sz="2800" dirty="0">
                <a:latin typeface="Frutiger 55 Roman" panose="00000400000000000000" pitchFamily="2" charset="0"/>
              </a:rPr>
              <a:t> 9 </a:t>
            </a:r>
          </a:p>
          <a:p>
            <a:r>
              <a:rPr lang="fr-CH" sz="2800" dirty="0">
                <a:latin typeface="Frutiger 55 Roman" panose="00000400000000000000" pitchFamily="2" charset="0"/>
              </a:rPr>
              <a:t>8006 Zürich</a:t>
            </a:r>
          </a:p>
        </p:txBody>
      </p:sp>
    </p:spTree>
    <p:extLst>
      <p:ext uri="{BB962C8B-B14F-4D97-AF65-F5344CB8AC3E}">
        <p14:creationId xmlns:p14="http://schemas.microsoft.com/office/powerpoint/2010/main" val="40088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919778" y="84537"/>
            <a:ext cx="3811544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  <a:cs typeface="Frutiger LT 55 Roman"/>
              </a:rPr>
              <a:t>Une innovation ouverte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19778" y="1077651"/>
            <a:ext cx="4817062" cy="417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fr-CH" sz="2800" dirty="0"/>
              <a:t>Des produits complexes intègrent des technologies de plus en plus diverses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CH" sz="2800" dirty="0"/>
              <a:t>Développer une automobile requiert des compétences en mécanique, en électronique, en matériaux, etc.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CH" sz="2800" dirty="0"/>
              <a:t>Aucune société ne peut être leader dans chacun de ces domaines.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800" i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03" y="1077651"/>
            <a:ext cx="1421359" cy="1423830"/>
          </a:xfrm>
          <a:prstGeom prst="rect">
            <a:avLst/>
          </a:prstGeom>
        </p:spPr>
      </p:pic>
      <p:pic>
        <p:nvPicPr>
          <p:cNvPr id="8" name="Picture 12" descr="https://tse1.mm.bing.net/th?&amp;id=OIP.Mc432dc00ad4c408ff3e7a5122c75a998o0&amp;w=237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2" y="4923948"/>
            <a:ext cx="1078865" cy="13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2930071" y="4614404"/>
            <a:ext cx="988509" cy="93294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717044" y="2884383"/>
            <a:ext cx="379073" cy="57687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tse1.mm.bing.net/th?&amp;id=OIP.Ma37c705e00bcf93160ca172a8ad2a9eaH0&amp;w=299&amp;h=199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89" y="1515201"/>
            <a:ext cx="1161420" cy="12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077" y="3513578"/>
            <a:ext cx="2645585" cy="1000074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2858305" y="2115467"/>
            <a:ext cx="933396" cy="115986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07" y="1156470"/>
            <a:ext cx="1730785" cy="19179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572" y="4614405"/>
            <a:ext cx="1730785" cy="19179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589" y="821253"/>
            <a:ext cx="1730785" cy="19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572001" y="123055"/>
            <a:ext cx="7410202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Une R&amp;D de plus en plus complexe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76835" y="1969477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2478" y="1492758"/>
            <a:ext cx="48949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800" dirty="0"/>
              <a:t>Un smartphone actuel inclut</a:t>
            </a:r>
            <a:br>
              <a:rPr lang="fr-CH" dirty="0"/>
            </a:br>
            <a:endParaRPr lang="fr-CH" dirty="0"/>
          </a:p>
          <a:p>
            <a:pPr algn="ctr"/>
            <a:r>
              <a:rPr lang="fr-CH" sz="8800" dirty="0"/>
              <a:t>250’000</a:t>
            </a:r>
          </a:p>
          <a:p>
            <a:pPr algn="ctr"/>
            <a:endParaRPr lang="fr-CH" dirty="0"/>
          </a:p>
          <a:p>
            <a:pPr algn="ctr"/>
            <a:endParaRPr lang="fr-CH" sz="2800" dirty="0"/>
          </a:p>
          <a:p>
            <a:pPr algn="ctr"/>
            <a:r>
              <a:rPr lang="fr-CH" sz="2800" dirty="0"/>
              <a:t>caractéristiques brevetées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" y="627194"/>
            <a:ext cx="5543550" cy="6230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2477" y="5789695"/>
            <a:ext cx="4894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2011, Samsung attorney Kathleen Sullivan, </a:t>
            </a:r>
            <a:r>
              <a:rPr lang="en-US" sz="1200" dirty="0" err="1"/>
              <a:t>durant</a:t>
            </a:r>
            <a:r>
              <a:rPr lang="en-US" sz="1200" dirty="0"/>
              <a:t> les audiences d’un </a:t>
            </a:r>
            <a:r>
              <a:rPr lang="en-US" sz="1200" dirty="0" err="1"/>
              <a:t>procès</a:t>
            </a:r>
            <a:r>
              <a:rPr lang="en-US" sz="1200" dirty="0"/>
              <a:t> </a:t>
            </a:r>
            <a:r>
              <a:rPr lang="en-US" sz="1200" dirty="0" err="1"/>
              <a:t>contre</a:t>
            </a:r>
            <a:r>
              <a:rPr lang="en-US" sz="1200" dirty="0"/>
              <a:t> Apple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41662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6497652" y="97142"/>
            <a:ext cx="4510774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err="1">
                <a:solidFill>
                  <a:schemeClr val="bg1"/>
                </a:solidFill>
                <a:cs typeface="Frutiger LT 55 Roman"/>
              </a:rPr>
              <a:t>Horizontalisation</a:t>
            </a:r>
            <a:endParaRPr lang="fr-FR" sz="2000" dirty="0">
              <a:solidFill>
                <a:schemeClr val="bg1"/>
              </a:solidFill>
              <a:cs typeface="Frutiger LT 55 Roman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97652" y="1658796"/>
            <a:ext cx="5201658" cy="480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fr-CH" sz="2800" dirty="0">
                <a:latin typeface="+mj-lt"/>
              </a:rPr>
              <a:t>Posséder la meilleure R&amp;D ne suffit plus pour fabriquer des sociétés gagnantes.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8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CH" sz="2800" dirty="0">
                <a:latin typeface="+mj-lt"/>
              </a:rPr>
              <a:t>Les sociétés leaders sont celles qui se montrent les plus efficaces pour sélectionner, acheter, intégrer et revendre les meilleures technologies développés sur toutes la planète par des réseaux de partenaires.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000" dirty="0">
              <a:latin typeface="Frutiger 55 Roman" panose="00000400000000000000" pitchFamily="2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000" dirty="0">
              <a:latin typeface="Frutiger 55 Roman" panose="00000400000000000000" pitchFamily="2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000" dirty="0">
              <a:latin typeface="Frutiger 55 Roman" panose="00000400000000000000" pitchFamily="2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fr-CH" sz="2000" dirty="0">
              <a:latin typeface="Frutiger 55 Roman" panose="00000400000000000000" pitchFamily="2" charset="0"/>
            </a:endParaRPr>
          </a:p>
          <a:p>
            <a:pPr>
              <a:lnSpc>
                <a:spcPct val="90000"/>
              </a:lnSpc>
              <a:defRPr/>
            </a:pPr>
            <a:endParaRPr lang="fr-CH" sz="1800" dirty="0">
              <a:latin typeface="Frutiger 55 Roman" panose="00000400000000000000" pitchFamily="2" charset="0"/>
            </a:endParaRPr>
          </a:p>
          <a:p>
            <a:pPr>
              <a:lnSpc>
                <a:spcPct val="90000"/>
              </a:lnSpc>
              <a:defRPr/>
            </a:pPr>
            <a:endParaRPr lang="fr-CH" sz="1800" dirty="0">
              <a:latin typeface="Frutiger 55 Roman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847"/>
            <a:ext cx="5319504" cy="60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286001" y="120887"/>
            <a:ext cx="6966283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Le transfert de technologie, un marché mûr? 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576835" y="1969477"/>
            <a:ext cx="5878286" cy="457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195"/>
            <a:ext cx="12192000" cy="6232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2413" y="6165503"/>
            <a:ext cx="676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1 -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Zúñiga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Guellec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(2008). at 13% in Europe. </a:t>
            </a:r>
            <a:br>
              <a:rPr lang="en-US" sz="1200" dirty="0">
                <a:solidFill>
                  <a:schemeClr val="bg1"/>
                </a:solidFill>
                <a:latin typeface="+mj-lt"/>
              </a:rPr>
            </a:br>
            <a:r>
              <a:rPr lang="en-US" sz="1200" dirty="0">
                <a:solidFill>
                  <a:schemeClr val="bg1"/>
                </a:solidFill>
                <a:latin typeface="+mj-lt"/>
              </a:rPr>
              <a:t>2 - Robbins (2006), </a:t>
            </a:r>
            <a:r>
              <a:rPr lang="en-US" sz="1200" dirty="0">
                <a:solidFill>
                  <a:schemeClr val="bg1"/>
                </a:solidFill>
              </a:rPr>
              <a:t>based on  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US</a:t>
            </a:r>
            <a:r>
              <a:rPr lang="en-US" sz="1200" dirty="0">
                <a:solidFill>
                  <a:schemeClr val="bg1"/>
                </a:solidFill>
              </a:rPr>
              <a:t> tax data for 2002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  <a:endParaRPr lang="fr-CH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2413" y="2733794"/>
            <a:ext cx="72201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Europe: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seuls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13% des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détenteurs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de brevets les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licencient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à des tiers 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1</a:t>
            </a:r>
          </a:p>
          <a:p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Aux USA: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seuls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4,5% des efforts de R&amp;D aux USA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génèrent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des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revenus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licences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2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025063" y="123210"/>
            <a:ext cx="4372463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Pas vraiment...</a:t>
            </a:r>
          </a:p>
        </p:txBody>
      </p:sp>
    </p:spTree>
    <p:extLst>
      <p:ext uri="{BB962C8B-B14F-4D97-AF65-F5344CB8AC3E}">
        <p14:creationId xmlns:p14="http://schemas.microsoft.com/office/powerpoint/2010/main" val="2682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757838" y="123055"/>
            <a:ext cx="6974983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cs typeface="Frutiger LT 55 Roman"/>
              </a:rPr>
              <a:t>Conséquence d’un marché de l’innovation déficient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918199" y="1828800"/>
            <a:ext cx="5536921" cy="471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</a:rPr>
              <a:t>Insuffisamment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d’argent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dans</a:t>
            </a:r>
            <a:r>
              <a:rPr lang="en-US" sz="2800" dirty="0">
                <a:solidFill>
                  <a:schemeClr val="tx1"/>
                </a:solidFill>
              </a:rPr>
              <a:t> la R&amp;D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Des innovations non </a:t>
            </a:r>
            <a:r>
              <a:rPr lang="en-US" sz="2800" dirty="0" err="1">
                <a:solidFill>
                  <a:schemeClr val="tx1"/>
                </a:solidFill>
              </a:rPr>
              <a:t>exploitées</a:t>
            </a:r>
            <a:r>
              <a:rPr lang="en-US" sz="2800" dirty="0">
                <a:solidFill>
                  <a:schemeClr val="tx1"/>
                </a:solidFill>
              </a:rPr>
              <a:t> hors du </a:t>
            </a:r>
            <a:r>
              <a:rPr lang="en-US" sz="2800" dirty="0" err="1">
                <a:solidFill>
                  <a:schemeClr val="tx1"/>
                </a:solidFill>
              </a:rPr>
              <a:t>domaine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déposant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Des </a:t>
            </a:r>
            <a:r>
              <a:rPr lang="en-US" sz="2800" dirty="0" err="1">
                <a:solidFill>
                  <a:schemeClr val="tx1"/>
                </a:solidFill>
              </a:rPr>
              <a:t>entreprises</a:t>
            </a:r>
            <a:r>
              <a:rPr lang="en-US" sz="2800" dirty="0">
                <a:solidFill>
                  <a:schemeClr val="tx1"/>
                </a:solidFill>
              </a:rPr>
              <a:t> qui “</a:t>
            </a:r>
            <a:r>
              <a:rPr lang="en-US" sz="2800" dirty="0" err="1">
                <a:solidFill>
                  <a:schemeClr val="tx1"/>
                </a:solidFill>
              </a:rPr>
              <a:t>réinventent</a:t>
            </a:r>
            <a:r>
              <a:rPr lang="en-US" sz="2800" dirty="0">
                <a:solidFill>
                  <a:schemeClr val="tx1"/>
                </a:solidFill>
              </a:rPr>
              <a:t> la </a:t>
            </a:r>
            <a:r>
              <a:rPr lang="en-US" sz="2800" dirty="0" err="1">
                <a:solidFill>
                  <a:schemeClr val="tx1"/>
                </a:solidFill>
              </a:rPr>
              <a:t>roue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  <a:p>
            <a:endParaRPr lang="en-US" sz="3600" i="1" dirty="0">
              <a:solidFill>
                <a:schemeClr val="tx1"/>
              </a:solidFill>
            </a:endParaRPr>
          </a:p>
          <a:p>
            <a:endParaRPr lang="en-US" sz="3600" i="1" dirty="0">
              <a:solidFill>
                <a:schemeClr val="tx1"/>
              </a:solidFill>
            </a:endParaRPr>
          </a:p>
          <a:p>
            <a:endParaRPr lang="en-US" sz="3600" i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9720"/>
            <a:ext cx="5181319" cy="61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2811134" y="115481"/>
            <a:ext cx="8363547" cy="50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bg1"/>
                </a:solidFill>
                <a:latin typeface="Frutiger 55 Roman" panose="00000400000000000000" pitchFamily="2" charset="0"/>
                <a:cs typeface="Frutiger LT 55 Roman"/>
              </a:rPr>
              <a:t>Principales entraves au marché de la technologie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97527" y="1603169"/>
            <a:ext cx="10457594" cy="494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3600" dirty="0">
                <a:solidFill>
                  <a:schemeClr val="tx1"/>
                </a:solidFill>
              </a:rPr>
              <a:t>		</a:t>
            </a:r>
            <a:r>
              <a:rPr lang="fr-CH" sz="2800" dirty="0">
                <a:solidFill>
                  <a:schemeClr val="tx1"/>
                </a:solidFill>
              </a:rPr>
              <a:t>Ecart entre l’offre et la demande </a:t>
            </a:r>
          </a:p>
          <a:p>
            <a:pPr marL="742950" indent="-742950" algn="l">
              <a:buAutoNum type="arabicPlain"/>
            </a:pPr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		Symptôme “NIH”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     		Coût des transaction</a:t>
            </a:r>
          </a:p>
          <a:p>
            <a:pPr algn="l"/>
            <a:endParaRPr lang="fr-CH" sz="2800" dirty="0">
              <a:solidFill>
                <a:schemeClr val="tx1"/>
              </a:solidFill>
            </a:endParaRPr>
          </a:p>
          <a:p>
            <a:pPr algn="l"/>
            <a:r>
              <a:rPr lang="fr-CH" sz="2800" dirty="0">
                <a:solidFill>
                  <a:schemeClr val="tx1"/>
                </a:solidFill>
              </a:rPr>
              <a:t>		Asymétrie de l’information</a:t>
            </a: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     	 </a:t>
            </a:r>
          </a:p>
          <a:p>
            <a:endParaRPr lang="fr-CH" sz="3600" i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659" y="1828800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270660" y="2890740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1270658" y="3829147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270657" y="4891087"/>
            <a:ext cx="285007" cy="3087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5149791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Présentation1.potx</Template>
  <TotalTime>9903</TotalTime>
  <Words>1637</Words>
  <Application>Microsoft Office PowerPoint</Application>
  <PresentationFormat>Grand écran</PresentationFormat>
  <Paragraphs>476</Paragraphs>
  <Slides>37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Frutiger 55 Roman</vt:lpstr>
      <vt:lpstr>Arial</vt:lpstr>
      <vt:lpstr>Wingdings</vt:lpstr>
      <vt:lpstr>Calibri</vt:lpstr>
      <vt:lpstr>Frutiger LT 55 Roman</vt:lpstr>
      <vt:lpstr>Helvetica</vt:lpstr>
      <vt:lpstr>Présentation1</vt:lpstr>
      <vt:lpstr>1_Conception personnalisée</vt:lpstr>
      <vt:lpstr>Conception personnalisée</vt:lpstr>
      <vt:lpstr>Stratégies PI pour acheteurs et pour vendeurs de technologie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le titre du PPT</dc:title>
  <dc:creator>Graphiste</dc:creator>
  <cp:lastModifiedBy>christophe saam</cp:lastModifiedBy>
  <cp:revision>207</cp:revision>
  <cp:lastPrinted>2016-09-08T23:14:10Z</cp:lastPrinted>
  <dcterms:created xsi:type="dcterms:W3CDTF">2016-02-16T09:53:22Z</dcterms:created>
  <dcterms:modified xsi:type="dcterms:W3CDTF">2016-12-01T14:51:51Z</dcterms:modified>
</cp:coreProperties>
</file>