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2" r:id="rId2"/>
    <p:sldMasterId id="2147483660" r:id="rId3"/>
  </p:sldMasterIdLst>
  <p:handoutMasterIdLst>
    <p:handoutMasterId r:id="rId27"/>
  </p:handoutMasterIdLst>
  <p:sldIdLst>
    <p:sldId id="256" r:id="rId4"/>
    <p:sldId id="257" r:id="rId5"/>
    <p:sldId id="357" r:id="rId6"/>
    <p:sldId id="262" r:id="rId7"/>
    <p:sldId id="358" r:id="rId8"/>
    <p:sldId id="371" r:id="rId9"/>
    <p:sldId id="359" r:id="rId10"/>
    <p:sldId id="360" r:id="rId11"/>
    <p:sldId id="362" r:id="rId12"/>
    <p:sldId id="363" r:id="rId13"/>
    <p:sldId id="370" r:id="rId14"/>
    <p:sldId id="372" r:id="rId15"/>
    <p:sldId id="364" r:id="rId16"/>
    <p:sldId id="366" r:id="rId17"/>
    <p:sldId id="373" r:id="rId18"/>
    <p:sldId id="361" r:id="rId19"/>
    <p:sldId id="369" r:id="rId20"/>
    <p:sldId id="365" r:id="rId21"/>
    <p:sldId id="374" r:id="rId22"/>
    <p:sldId id="375" r:id="rId23"/>
    <p:sldId id="367" r:id="rId24"/>
    <p:sldId id="368" r:id="rId25"/>
    <p:sldId id="259" r:id="rId26"/>
  </p:sldIdLst>
  <p:sldSz cx="9144000" cy="6858000" type="screen4x3"/>
  <p:notesSz cx="6797675" cy="9872663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68">
          <p15:clr>
            <a:srgbClr val="A4A3A4"/>
          </p15:clr>
        </p15:guide>
        <p15:guide id="2" pos="288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94634" autoAdjust="0"/>
  </p:normalViewPr>
  <p:slideViewPr>
    <p:cSldViewPr snapToGrid="0" snapToObjects="1" showGuides="1">
      <p:cViewPr varScale="1">
        <p:scale>
          <a:sx n="70" d="100"/>
          <a:sy n="70" d="100"/>
        </p:scale>
        <p:origin x="1410" y="72"/>
      </p:cViewPr>
      <p:guideLst>
        <p:guide orient="horz" pos="1868"/>
        <p:guide pos="288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BBBF84-9529-4D4F-AEE1-5F3539DC34B4}" type="datetimeFigureOut">
              <a:t>27/04/2017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053BF7-97E1-F241-8922-BA5BA1F8DF72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5009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CH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05FA0-394A-A84F-8C89-ABB893DBBD90}" type="datetimeFigureOut">
              <a:t>27/04/2017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79690-15D3-A645-9C79-423DFDC8DD5C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2312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05FA0-394A-A84F-8C89-ABB893DBBD90}" type="datetimeFigureOut">
              <a:t>27/04/2017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79690-15D3-A645-9C79-423DFDC8DD5C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5093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CH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05FA0-394A-A84F-8C89-ABB893DBBD90}" type="datetimeFigureOut">
              <a:t>27/04/2017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79690-15D3-A645-9C79-423DFDC8DD5C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18369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CH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701FF-9C9E-184E-987C-F97FC52F5156}" type="datetimeFigureOut">
              <a:t>27/04/2017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CCFAA-8D20-5848-B0E1-0540F2068DE2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12412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701FF-9C9E-184E-987C-F97FC52F5156}" type="datetimeFigureOut">
              <a:t>27/04/2017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CCFAA-8D20-5848-B0E1-0540F2068DE2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5044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CH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H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701FF-9C9E-184E-987C-F97FC52F5156}" type="datetimeFigureOut">
              <a:t>27/04/2017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CCFAA-8D20-5848-B0E1-0540F2068DE2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38544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701FF-9C9E-184E-987C-F97FC52F5156}" type="datetimeFigureOut">
              <a:t>27/04/2017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CCFAA-8D20-5848-B0E1-0540F2068DE2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06462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H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701FF-9C9E-184E-987C-F97FC52F5156}" type="datetimeFigureOut">
              <a:t>27/04/2017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CCFAA-8D20-5848-B0E1-0540F2068DE2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41148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701FF-9C9E-184E-987C-F97FC52F5156}" type="datetimeFigureOut">
              <a:t>27/04/2017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CCFAA-8D20-5848-B0E1-0540F2068DE2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1428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701FF-9C9E-184E-987C-F97FC52F5156}" type="datetimeFigureOut">
              <a:t>27/04/2017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CCFAA-8D20-5848-B0E1-0540F2068DE2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84531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H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701FF-9C9E-184E-987C-F97FC52F5156}" type="datetimeFigureOut">
              <a:t>27/04/2017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CCFAA-8D20-5848-B0E1-0540F2068DE2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0856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05FA0-394A-A84F-8C89-ABB893DBBD90}" type="datetimeFigureOut">
              <a:t>27/04/2017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79690-15D3-A645-9C79-423DFDC8DD5C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90101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H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701FF-9C9E-184E-987C-F97FC52F5156}" type="datetimeFigureOut">
              <a:t>27/04/2017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CCFAA-8D20-5848-B0E1-0540F2068DE2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76128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701FF-9C9E-184E-987C-F97FC52F5156}" type="datetimeFigureOut">
              <a:t>27/04/2017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CCFAA-8D20-5848-B0E1-0540F2068DE2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52434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CH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701FF-9C9E-184E-987C-F97FC52F5156}" type="datetimeFigureOut">
              <a:t>27/04/2017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CCFAA-8D20-5848-B0E1-0540F2068DE2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57111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CH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AD2ED-6AAC-4541-A5D5-95250E75BE94}" type="datetimeFigureOut">
              <a:t>27/04/2017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074DF-B9D0-5748-9D81-446A1CEC0BAE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01363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AD2ED-6AAC-4541-A5D5-95250E75BE94}" type="datetimeFigureOut">
              <a:t>27/04/2017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074DF-B9D0-5748-9D81-446A1CEC0BAE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25579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CH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H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AD2ED-6AAC-4541-A5D5-95250E75BE94}" type="datetimeFigureOut">
              <a:t>27/04/2017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074DF-B9D0-5748-9D81-446A1CEC0BAE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47231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AD2ED-6AAC-4541-A5D5-95250E75BE94}" type="datetimeFigureOut">
              <a:t>27/04/2017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074DF-B9D0-5748-9D81-446A1CEC0BAE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39351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H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AD2ED-6AAC-4541-A5D5-95250E75BE94}" type="datetimeFigureOut">
              <a:t>27/04/2017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074DF-B9D0-5748-9D81-446A1CEC0BAE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20328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AD2ED-6AAC-4541-A5D5-95250E75BE94}" type="datetimeFigureOut">
              <a:t>27/04/2017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074DF-B9D0-5748-9D81-446A1CEC0BAE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34363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AD2ED-6AAC-4541-A5D5-95250E75BE94}" type="datetimeFigureOut">
              <a:t>27/04/2017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074DF-B9D0-5748-9D81-446A1CEC0BAE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297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CH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H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05FA0-394A-A84F-8C89-ABB893DBBD90}" type="datetimeFigureOut">
              <a:t>27/04/2017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79690-15D3-A645-9C79-423DFDC8DD5C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14358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H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AD2ED-6AAC-4541-A5D5-95250E75BE94}" type="datetimeFigureOut">
              <a:t>27/04/2017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074DF-B9D0-5748-9D81-446A1CEC0BAE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58673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H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AD2ED-6AAC-4541-A5D5-95250E75BE94}" type="datetimeFigureOut">
              <a:t>27/04/2017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074DF-B9D0-5748-9D81-446A1CEC0BAE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67618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AD2ED-6AAC-4541-A5D5-95250E75BE94}" type="datetimeFigureOut">
              <a:t>27/04/2017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074DF-B9D0-5748-9D81-446A1CEC0BAE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66572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CH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AD2ED-6AAC-4541-A5D5-95250E75BE94}" type="datetimeFigureOut">
              <a:t>27/04/2017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074DF-B9D0-5748-9D81-446A1CEC0BAE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6541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05FA0-394A-A84F-8C89-ABB893DBBD90}" type="datetimeFigureOut">
              <a:t>27/04/2017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79690-15D3-A645-9C79-423DFDC8DD5C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6398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H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05FA0-394A-A84F-8C89-ABB893DBBD90}" type="datetimeFigureOut">
              <a:t>27/04/2017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79690-15D3-A645-9C79-423DFDC8DD5C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5437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05FA0-394A-A84F-8C89-ABB893DBBD90}" type="datetimeFigureOut">
              <a:t>27/04/2017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79690-15D3-A645-9C79-423DFDC8DD5C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2868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05FA0-394A-A84F-8C89-ABB893DBBD90}" type="datetimeFigureOut">
              <a:t>27/04/2017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79690-15D3-A645-9C79-423DFDC8DD5C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7094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H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05FA0-394A-A84F-8C89-ABB893DBBD90}" type="datetimeFigureOut">
              <a:t>27/04/2017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79690-15D3-A645-9C79-423DFDC8DD5C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4946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H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H"/>
              <a:t>Faire glisser l'image vers l'espace réservé ou cliquer sur l'icône pour l'ajouter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05FA0-394A-A84F-8C89-ABB893DBBD90}" type="datetimeFigureOut">
              <a:t>27/04/2017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79690-15D3-A645-9C79-423DFDC8DD5C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7441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905FA0-394A-A84F-8C89-ABB893DBBD90}" type="datetimeFigureOut">
              <a:t>27/04/2017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79690-15D3-A645-9C79-423DFDC8DD5C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6469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H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B701FF-9C9E-184E-987C-F97FC52F5156}" type="datetimeFigureOut">
              <a:t>27/04/2017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CCFAA-8D20-5848-B0E1-0540F2068DE2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9033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H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EAD2ED-6AAC-4541-A5D5-95250E75BE94}" type="datetimeFigureOut">
              <a:t>27/04/2017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9074DF-B9D0-5748-9D81-446A1CEC0BAE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0361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ordine-brevetti.it/upload/file/news/files/Rivista%2001%202017.pdf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image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658" y="-22802"/>
            <a:ext cx="914400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908500"/>
            <a:ext cx="7772400" cy="1231265"/>
          </a:xfrm>
        </p:spPr>
        <p:txBody>
          <a:bodyPr>
            <a:normAutofit/>
          </a:bodyPr>
          <a:lstStyle/>
          <a:p>
            <a:r>
              <a:rPr lang="fr-CH" dirty="0" err="1" smtClean="0">
                <a:latin typeface="Frutiger 55 Roman" panose="00000400000000000000" pitchFamily="2" charset="0"/>
              </a:rPr>
              <a:t>Intellectual</a:t>
            </a:r>
            <a:r>
              <a:rPr lang="fr-CH" dirty="0" smtClean="0">
                <a:latin typeface="Frutiger 55 Roman" panose="00000400000000000000" pitchFamily="2" charset="0"/>
              </a:rPr>
              <a:t> </a:t>
            </a:r>
            <a:r>
              <a:rPr lang="fr-CH" dirty="0" err="1" smtClean="0">
                <a:latin typeface="Frutiger 55 Roman" panose="00000400000000000000" pitchFamily="2" charset="0"/>
              </a:rPr>
              <a:t>Property</a:t>
            </a:r>
            <a:r>
              <a:rPr lang="fr-CH" dirty="0" smtClean="0">
                <a:latin typeface="Frutiger 55 Roman" panose="00000400000000000000" pitchFamily="2" charset="0"/>
              </a:rPr>
              <a:t> in IT</a:t>
            </a:r>
            <a:endParaRPr lang="fr-FR" dirty="0">
              <a:latin typeface="Frutiger 55 Roman" panose="00000400000000000000" pitchFamily="2" charset="0"/>
              <a:cs typeface="Frutiger LT 55 Roman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592638" y="3981439"/>
            <a:ext cx="3179762" cy="2173701"/>
          </a:xfrm>
        </p:spPr>
        <p:txBody>
          <a:bodyPr>
            <a:normAutofit/>
          </a:bodyPr>
          <a:lstStyle/>
          <a:p>
            <a:pPr algn="l"/>
            <a:r>
              <a:rPr lang="fr-CH" sz="2000" dirty="0" smtClean="0">
                <a:solidFill>
                  <a:schemeClr val="tx1"/>
                </a:solidFill>
                <a:latin typeface="Frutiger 55 Roman" panose="00000400000000000000" pitchFamily="2" charset="0"/>
                <a:cs typeface="Frutiger LT 55 Roman"/>
              </a:rPr>
              <a:t>27.04.2017</a:t>
            </a:r>
          </a:p>
          <a:p>
            <a:pPr algn="l"/>
            <a:r>
              <a:rPr lang="fr-CH" sz="2000" dirty="0">
                <a:solidFill>
                  <a:schemeClr val="tx1"/>
                </a:solidFill>
                <a:latin typeface="Frutiger 55 Roman" panose="00000400000000000000" pitchFamily="2" charset="0"/>
                <a:cs typeface="Frutiger LT 55 Roman"/>
              </a:rPr>
              <a:t/>
            </a:r>
            <a:br>
              <a:rPr lang="fr-CH" sz="2000" dirty="0">
                <a:solidFill>
                  <a:schemeClr val="tx1"/>
                </a:solidFill>
                <a:latin typeface="Frutiger 55 Roman" panose="00000400000000000000" pitchFamily="2" charset="0"/>
                <a:cs typeface="Frutiger LT 55 Roman"/>
              </a:rPr>
            </a:br>
            <a:r>
              <a:rPr lang="fr-CH" sz="2000" dirty="0" smtClean="0">
                <a:solidFill>
                  <a:schemeClr val="tx1"/>
                </a:solidFill>
                <a:latin typeface="Frutiger 55 Roman" panose="00000400000000000000" pitchFamily="2" charset="0"/>
                <a:cs typeface="Frutiger LT 55 Roman"/>
              </a:rPr>
              <a:t>Giovanni GERVASIO</a:t>
            </a:r>
          </a:p>
          <a:p>
            <a:pPr algn="l"/>
            <a:r>
              <a:rPr lang="fr-CH" sz="2000" dirty="0" smtClean="0">
                <a:solidFill>
                  <a:schemeClr val="tx1"/>
                </a:solidFill>
                <a:latin typeface="Frutiger 55 Roman" panose="00000400000000000000" pitchFamily="2" charset="0"/>
                <a:cs typeface="Frutiger LT 55 Roman"/>
              </a:rPr>
              <a:t>Maria MAINA</a:t>
            </a:r>
          </a:p>
          <a:p>
            <a:pPr algn="l"/>
            <a:r>
              <a:rPr lang="fr-CH" sz="2000" dirty="0" smtClean="0">
                <a:solidFill>
                  <a:schemeClr val="tx1"/>
                </a:solidFill>
                <a:latin typeface="Frutiger 55 Roman" panose="00000400000000000000" pitchFamily="2" charset="0"/>
                <a:cs typeface="Frutiger LT 55 Roman"/>
              </a:rPr>
              <a:t>Johannes WOLHMUTH</a:t>
            </a:r>
            <a:endParaRPr lang="fr-FR" sz="2000" dirty="0">
              <a:solidFill>
                <a:schemeClr val="tx1"/>
              </a:solidFill>
              <a:latin typeface="Frutiger 55 Roman" panose="00000400000000000000" pitchFamily="2" charset="0"/>
              <a:cs typeface="Frutiger LT 55 Roman"/>
            </a:endParaRPr>
          </a:p>
        </p:txBody>
      </p:sp>
    </p:spTree>
    <p:extLst>
      <p:ext uri="{BB962C8B-B14F-4D97-AF65-F5344CB8AC3E}">
        <p14:creationId xmlns:p14="http://schemas.microsoft.com/office/powerpoint/2010/main" val="186011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Image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8" y="0"/>
            <a:ext cx="9144000" cy="6858000"/>
          </a:xfrm>
          <a:prstGeom prst="rect">
            <a:avLst/>
          </a:prstGeom>
        </p:spPr>
      </p:pic>
      <p:sp>
        <p:nvSpPr>
          <p:cNvPr id="4" name="Sous-titre 2"/>
          <p:cNvSpPr txBox="1">
            <a:spLocks/>
          </p:cNvSpPr>
          <p:nvPr/>
        </p:nvSpPr>
        <p:spPr>
          <a:xfrm>
            <a:off x="4592638" y="84537"/>
            <a:ext cx="3975100" cy="5041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2000" dirty="0" err="1" smtClean="0">
                <a:solidFill>
                  <a:schemeClr val="bg1"/>
                </a:solidFill>
                <a:latin typeface="Frutiger 45 Light" pitchFamily="2" charset="0"/>
                <a:cs typeface="Frutiger LT 55 Roman"/>
              </a:rPr>
              <a:t>Enforcement</a:t>
            </a:r>
            <a:r>
              <a:rPr lang="fr-FR" sz="2000" dirty="0" smtClean="0">
                <a:solidFill>
                  <a:schemeClr val="bg1"/>
                </a:solidFill>
                <a:latin typeface="Frutiger 45 Light" pitchFamily="2" charset="0"/>
                <a:cs typeface="Frutiger LT 55 Roman"/>
              </a:rPr>
              <a:t> of the patent</a:t>
            </a:r>
            <a:endParaRPr lang="fr-FR" sz="2000" dirty="0">
              <a:solidFill>
                <a:schemeClr val="bg1"/>
              </a:solidFill>
              <a:latin typeface="Frutiger 45 Light" pitchFamily="2" charset="0"/>
              <a:cs typeface="Frutiger LT 55 Roman"/>
            </a:endParaRPr>
          </a:p>
        </p:txBody>
      </p:sp>
      <p:pic>
        <p:nvPicPr>
          <p:cNvPr id="8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7738" y="6407150"/>
            <a:ext cx="51435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Espace réservé du contenu 5"/>
          <p:cNvSpPr txBox="1">
            <a:spLocks/>
          </p:cNvSpPr>
          <p:nvPr/>
        </p:nvSpPr>
        <p:spPr bwMode="auto">
          <a:xfrm>
            <a:off x="850900" y="1403350"/>
            <a:ext cx="7559675" cy="475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r>
              <a:rPr lang="fr-CH" sz="1600" kern="0" dirty="0" smtClean="0">
                <a:latin typeface="Frutiger 55 Roman" panose="00000400000000000000" pitchFamily="2" charset="0"/>
              </a:rPr>
              <a:t>21 </a:t>
            </a:r>
            <a:r>
              <a:rPr lang="fr-CH" sz="1600" kern="0" dirty="0" err="1" smtClean="0">
                <a:latin typeface="Frutiger 55 Roman" panose="00000400000000000000" pitchFamily="2" charset="0"/>
              </a:rPr>
              <a:t>regional</a:t>
            </a:r>
            <a:r>
              <a:rPr lang="fr-CH" sz="1600" kern="0" dirty="0" smtClean="0">
                <a:latin typeface="Frutiger 55 Roman" panose="00000400000000000000" pitchFamily="2" charset="0"/>
              </a:rPr>
              <a:t> courts in </a:t>
            </a:r>
            <a:r>
              <a:rPr lang="fr-CH" sz="1600" kern="0" dirty="0" err="1" smtClean="0">
                <a:latin typeface="Frutiger 55 Roman" panose="00000400000000000000" pitchFamily="2" charset="0"/>
              </a:rPr>
              <a:t>Italy</a:t>
            </a:r>
            <a:r>
              <a:rPr lang="fr-CH" sz="1600" kern="0" dirty="0" smtClean="0">
                <a:latin typeface="Frutiger 55 Roman" panose="00000400000000000000" pitchFamily="2" charset="0"/>
              </a:rPr>
              <a:t> (Milan and Turin </a:t>
            </a:r>
            <a:r>
              <a:rPr lang="fr-CH" sz="1600" kern="0" dirty="0" err="1" smtClean="0">
                <a:latin typeface="Frutiger 55 Roman" panose="00000400000000000000" pitchFamily="2" charset="0"/>
              </a:rPr>
              <a:t>with</a:t>
            </a:r>
            <a:r>
              <a:rPr lang="fr-CH" sz="1600" kern="0" dirty="0" smtClean="0">
                <a:latin typeface="Frutiger 55 Roman" panose="00000400000000000000" pitchFamily="2" charset="0"/>
              </a:rPr>
              <a:t> </a:t>
            </a:r>
            <a:r>
              <a:rPr lang="fr-CH" sz="1600" kern="0" dirty="0" err="1" smtClean="0">
                <a:latin typeface="Frutiger 55 Roman" panose="00000400000000000000" pitchFamily="2" charset="0"/>
              </a:rPr>
              <a:t>most</a:t>
            </a:r>
            <a:r>
              <a:rPr lang="fr-CH" sz="1600" kern="0" dirty="0" smtClean="0">
                <a:latin typeface="Frutiger 55 Roman" panose="00000400000000000000" pitchFamily="2" charset="0"/>
              </a:rPr>
              <a:t> </a:t>
            </a:r>
            <a:r>
              <a:rPr lang="fr-CH" sz="1600" kern="0" dirty="0" err="1" smtClean="0">
                <a:latin typeface="Frutiger 55 Roman" panose="00000400000000000000" pitchFamily="2" charset="0"/>
              </a:rPr>
              <a:t>experience</a:t>
            </a:r>
            <a:r>
              <a:rPr lang="fr-CH" sz="1600" kern="0" dirty="0" smtClean="0">
                <a:latin typeface="Frutiger 55 Roman" panose="00000400000000000000" pitchFamily="2" charset="0"/>
              </a:rPr>
              <a:t>)</a:t>
            </a: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fr-CH" sz="1600" kern="0" dirty="0" smtClean="0">
              <a:latin typeface="Frutiger 55 Roman" panose="00000400000000000000" pitchFamily="2" charset="0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r>
              <a:rPr lang="fr-CH" sz="1600" b="1" kern="0" dirty="0" err="1" smtClean="0">
                <a:latin typeface="Frutiger 55 Roman" panose="00000400000000000000" pitchFamily="2" charset="0"/>
              </a:rPr>
              <a:t>Provisional</a:t>
            </a:r>
            <a:r>
              <a:rPr lang="fr-CH" sz="1600" b="1" kern="0" dirty="0" smtClean="0">
                <a:latin typeface="Frutiger 55 Roman" panose="00000400000000000000" pitchFamily="2" charset="0"/>
              </a:rPr>
              <a:t> </a:t>
            </a:r>
            <a:r>
              <a:rPr lang="fr-CH" sz="1600" b="1" kern="0" dirty="0" err="1" smtClean="0">
                <a:latin typeface="Frutiger 55 Roman" panose="00000400000000000000" pitchFamily="2" charset="0"/>
              </a:rPr>
              <a:t>measures</a:t>
            </a:r>
            <a:r>
              <a:rPr lang="fr-CH" sz="1600" b="1" kern="0" dirty="0" smtClean="0">
                <a:latin typeface="Frutiger 55 Roman" panose="00000400000000000000" pitchFamily="2" charset="0"/>
              </a:rPr>
              <a:t>  </a:t>
            </a:r>
            <a:r>
              <a:rPr lang="fr-CH" sz="1600" kern="0" dirty="0">
                <a:latin typeface="Frutiger 55 Roman" panose="00000400000000000000" pitchFamily="2" charset="0"/>
              </a:rPr>
              <a:t>(</a:t>
            </a:r>
            <a:r>
              <a:rPr lang="fr-CH" sz="1600" kern="0" dirty="0" smtClean="0">
                <a:latin typeface="Frutiger 55 Roman" panose="00000400000000000000" pitchFamily="2" charset="0"/>
              </a:rPr>
              <a:t>description, «</a:t>
            </a:r>
            <a:r>
              <a:rPr lang="fr-CH" sz="1600" kern="0" dirty="0" err="1" smtClean="0">
                <a:latin typeface="Frutiger 55 Roman" panose="00000400000000000000" pitchFamily="2" charset="0"/>
              </a:rPr>
              <a:t>sequestro</a:t>
            </a:r>
            <a:r>
              <a:rPr lang="fr-CH" sz="1600" kern="0" dirty="0" smtClean="0">
                <a:latin typeface="Frutiger 55 Roman" panose="00000400000000000000" pitchFamily="2" charset="0"/>
              </a:rPr>
              <a:t>», </a:t>
            </a:r>
            <a:r>
              <a:rPr lang="fr-CH" sz="1600" kern="0" dirty="0" err="1" smtClean="0">
                <a:latin typeface="Frutiger 55 Roman" panose="00000400000000000000" pitchFamily="2" charset="0"/>
              </a:rPr>
              <a:t>injunction</a:t>
            </a:r>
            <a:r>
              <a:rPr lang="fr-CH" sz="1600" kern="0" dirty="0" smtClean="0">
                <a:latin typeface="Frutiger 55 Roman" panose="00000400000000000000" pitchFamily="2" charset="0"/>
              </a:rPr>
              <a:t>)</a:t>
            </a:r>
            <a:br>
              <a:rPr lang="fr-CH" sz="1600" kern="0" dirty="0" smtClean="0">
                <a:latin typeface="Frutiger 55 Roman" panose="00000400000000000000" pitchFamily="2" charset="0"/>
              </a:rPr>
            </a:br>
            <a:r>
              <a:rPr lang="fr-CH" sz="1600" kern="0" dirty="0" smtClean="0">
                <a:latin typeface="Frutiger 55 Roman" panose="00000400000000000000" pitchFamily="2" charset="0"/>
              </a:rPr>
              <a:t>But: «Protective lettre» not possible</a:t>
            </a: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fr-CH" sz="1600" kern="0" dirty="0" smtClean="0">
              <a:latin typeface="Frutiger 55 Roman" panose="00000400000000000000" pitchFamily="2" charset="0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r>
              <a:rPr lang="fr-CH" sz="1600" kern="0" dirty="0" smtClean="0">
                <a:latin typeface="Frutiger 55 Roman" panose="00000400000000000000" pitchFamily="2" charset="0"/>
              </a:rPr>
              <a:t>Compensation </a:t>
            </a:r>
            <a:r>
              <a:rPr lang="fr-CH" sz="1600" kern="0" dirty="0">
                <a:latin typeface="Frutiger 55 Roman" panose="00000400000000000000" pitchFamily="2" charset="0"/>
              </a:rPr>
              <a:t>of the </a:t>
            </a:r>
            <a:r>
              <a:rPr lang="fr-CH" sz="1600" b="1" kern="0" dirty="0">
                <a:latin typeface="Frutiger 55 Roman" panose="00000400000000000000" pitchFamily="2" charset="0"/>
              </a:rPr>
              <a:t>damage</a:t>
            </a:r>
            <a:r>
              <a:rPr lang="fr-CH" sz="1600" kern="0" dirty="0">
                <a:latin typeface="Frutiger 55 Roman" panose="00000400000000000000" pitchFamily="2" charset="0"/>
              </a:rPr>
              <a:t> (A125 CPI) – possible to </a:t>
            </a:r>
            <a:r>
              <a:rPr lang="fr-CH" sz="1600" kern="0" dirty="0" err="1">
                <a:latin typeface="Frutiger 55 Roman" panose="00000400000000000000" pitchFamily="2" charset="0"/>
              </a:rPr>
              <a:t>ask</a:t>
            </a:r>
            <a:r>
              <a:rPr lang="fr-CH" sz="1600" kern="0" dirty="0">
                <a:latin typeface="Frutiger 55 Roman" panose="00000400000000000000" pitchFamily="2" charset="0"/>
              </a:rPr>
              <a:t> the return of the profits to the </a:t>
            </a:r>
            <a:r>
              <a:rPr lang="fr-CH" sz="1600" kern="0" dirty="0" err="1">
                <a:latin typeface="Frutiger 55 Roman" panose="00000400000000000000" pitchFamily="2" charset="0"/>
              </a:rPr>
              <a:t>proprietor</a:t>
            </a:r>
            <a:r>
              <a:rPr lang="fr-CH" sz="1600" kern="0" dirty="0">
                <a:latin typeface="Frutiger 55 Roman" panose="00000400000000000000" pitchFamily="2" charset="0"/>
              </a:rPr>
              <a:t> («</a:t>
            </a:r>
            <a:r>
              <a:rPr lang="fr-CH" sz="1600" kern="0" dirty="0" err="1">
                <a:latin typeface="Frutiger 55 Roman" panose="00000400000000000000" pitchFamily="2" charset="0"/>
              </a:rPr>
              <a:t>retroversione</a:t>
            </a:r>
            <a:r>
              <a:rPr lang="fr-CH" sz="1600" kern="0" dirty="0">
                <a:latin typeface="Frutiger 55 Roman" panose="00000400000000000000" pitchFamily="2" charset="0"/>
              </a:rPr>
              <a:t> </a:t>
            </a:r>
            <a:r>
              <a:rPr lang="fr-CH" sz="1600" kern="0" dirty="0" err="1">
                <a:latin typeface="Frutiger 55 Roman" panose="00000400000000000000" pitchFamily="2" charset="0"/>
              </a:rPr>
              <a:t>degli</a:t>
            </a:r>
            <a:r>
              <a:rPr lang="fr-CH" sz="1600" kern="0" dirty="0">
                <a:latin typeface="Frutiger 55 Roman" panose="00000400000000000000" pitchFamily="2" charset="0"/>
              </a:rPr>
              <a:t> </a:t>
            </a:r>
            <a:r>
              <a:rPr lang="fr-CH" sz="1600" kern="0" dirty="0" err="1">
                <a:latin typeface="Frutiger 55 Roman" panose="00000400000000000000" pitchFamily="2" charset="0"/>
              </a:rPr>
              <a:t>utili</a:t>
            </a:r>
            <a:r>
              <a:rPr lang="fr-CH" sz="1600" kern="0" dirty="0">
                <a:latin typeface="Frutiger 55 Roman" panose="00000400000000000000" pitchFamily="2" charset="0"/>
              </a:rPr>
              <a:t>»)</a:t>
            </a: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fr-CH" sz="1600" kern="0" dirty="0">
              <a:latin typeface="Frutiger 55 Roman" panose="00000400000000000000" pitchFamily="2" charset="0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r>
              <a:rPr lang="fr-CH" sz="1600" kern="0" dirty="0" smtClean="0">
                <a:latin typeface="Frutiger 55 Roman" panose="00000400000000000000" pitchFamily="2" charset="0"/>
              </a:rPr>
              <a:t>Filing </a:t>
            </a:r>
            <a:r>
              <a:rPr lang="fr-CH" sz="1600" kern="0" dirty="0" err="1">
                <a:latin typeface="Frutiger 55 Roman" panose="00000400000000000000" pitchFamily="2" charset="0"/>
              </a:rPr>
              <a:t>infringement</a:t>
            </a:r>
            <a:r>
              <a:rPr lang="fr-CH" sz="1600" kern="0" dirty="0">
                <a:latin typeface="Frutiger 55 Roman" panose="00000400000000000000" pitchFamily="2" charset="0"/>
              </a:rPr>
              <a:t> action of a patent </a:t>
            </a:r>
            <a:r>
              <a:rPr lang="fr-CH" sz="1600" b="1" kern="0" dirty="0">
                <a:latin typeface="Frutiger 55 Roman" panose="00000400000000000000" pitchFamily="2" charset="0"/>
              </a:rPr>
              <a:t>application</a:t>
            </a:r>
            <a:r>
              <a:rPr lang="fr-CH" sz="1600" kern="0" dirty="0">
                <a:latin typeface="Frutiger 55 Roman" panose="00000400000000000000" pitchFamily="2" charset="0"/>
              </a:rPr>
              <a:t> possible </a:t>
            </a:r>
            <a:r>
              <a:rPr lang="fr-CH" sz="1600" kern="0" dirty="0" err="1">
                <a:latin typeface="Frutiger 55 Roman" panose="00000400000000000000" pitchFamily="2" charset="0"/>
              </a:rPr>
              <a:t>starting</a:t>
            </a:r>
            <a:r>
              <a:rPr lang="fr-CH" sz="1600" kern="0" dirty="0">
                <a:latin typeface="Frutiger 55 Roman" panose="00000400000000000000" pitchFamily="2" charset="0"/>
              </a:rPr>
              <a:t> </a:t>
            </a:r>
            <a:r>
              <a:rPr lang="fr-CH" sz="1600" kern="0" dirty="0" err="1">
                <a:latin typeface="Frutiger 55 Roman" panose="00000400000000000000" pitchFamily="2" charset="0"/>
              </a:rPr>
              <a:t>from</a:t>
            </a:r>
            <a:r>
              <a:rPr lang="fr-CH" sz="1600" kern="0" dirty="0">
                <a:latin typeface="Frutiger 55 Roman" panose="00000400000000000000" pitchFamily="2" charset="0"/>
              </a:rPr>
              <a:t> </a:t>
            </a:r>
            <a:br>
              <a:rPr lang="fr-CH" sz="1600" kern="0" dirty="0">
                <a:latin typeface="Frutiger 55 Roman" panose="00000400000000000000" pitchFamily="2" charset="0"/>
              </a:rPr>
            </a:br>
            <a:r>
              <a:rPr lang="fr-CH" sz="1600" kern="0" dirty="0">
                <a:latin typeface="Frutiger 55 Roman" panose="00000400000000000000" pitchFamily="2" charset="0"/>
              </a:rPr>
              <a:t>- </a:t>
            </a:r>
            <a:r>
              <a:rPr lang="fr-CH" sz="1600" kern="0" dirty="0" err="1">
                <a:latin typeface="Frutiger 55 Roman" panose="00000400000000000000" pitchFamily="2" charset="0"/>
              </a:rPr>
              <a:t>its</a:t>
            </a:r>
            <a:r>
              <a:rPr lang="fr-CH" sz="1600" kern="0" dirty="0">
                <a:latin typeface="Frutiger 55 Roman" panose="00000400000000000000" pitchFamily="2" charset="0"/>
              </a:rPr>
              <a:t> publication or </a:t>
            </a:r>
            <a:br>
              <a:rPr lang="fr-CH" sz="1600" kern="0" dirty="0">
                <a:latin typeface="Frutiger 55 Roman" panose="00000400000000000000" pitchFamily="2" charset="0"/>
              </a:rPr>
            </a:br>
            <a:r>
              <a:rPr lang="fr-CH" sz="1600" kern="0" dirty="0">
                <a:latin typeface="Frutiger 55 Roman" panose="00000400000000000000" pitchFamily="2" charset="0"/>
              </a:rPr>
              <a:t>- </a:t>
            </a:r>
            <a:r>
              <a:rPr lang="fr-CH" sz="1600" kern="0" dirty="0" err="1">
                <a:latin typeface="Frutiger 55 Roman" panose="00000400000000000000" pitchFamily="2" charset="0"/>
              </a:rPr>
              <a:t>its</a:t>
            </a:r>
            <a:r>
              <a:rPr lang="fr-CH" sz="1600" kern="0" dirty="0">
                <a:latin typeface="Frutiger 55 Roman" panose="00000400000000000000" pitchFamily="2" charset="0"/>
              </a:rPr>
              <a:t> notification to the </a:t>
            </a:r>
            <a:r>
              <a:rPr lang="fr-CH" sz="1600" kern="0" dirty="0" err="1">
                <a:latin typeface="Frutiger 55 Roman" panose="00000400000000000000" pitchFamily="2" charset="0"/>
              </a:rPr>
              <a:t>potential</a:t>
            </a:r>
            <a:r>
              <a:rPr lang="fr-CH" sz="1600" kern="0" dirty="0">
                <a:latin typeface="Frutiger 55 Roman" panose="00000400000000000000" pitchFamily="2" charset="0"/>
              </a:rPr>
              <a:t> </a:t>
            </a:r>
            <a:r>
              <a:rPr lang="fr-CH" sz="1600" kern="0" dirty="0" err="1">
                <a:latin typeface="Frutiger 55 Roman" panose="00000400000000000000" pitchFamily="2" charset="0"/>
              </a:rPr>
              <a:t>infringer</a:t>
            </a:r>
            <a:endParaRPr lang="fr-CH" sz="1600" kern="0" dirty="0">
              <a:latin typeface="Frutiger 55 Roman" panose="00000400000000000000" pitchFamily="2" charset="0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fr-CH" sz="1600" kern="0" dirty="0">
              <a:latin typeface="Frutiger 55 Roman" panose="00000400000000000000" pitchFamily="2" charset="0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r>
              <a:rPr lang="fr-CH" sz="1600" kern="0" dirty="0" err="1">
                <a:latin typeface="Frutiger 55 Roman" panose="00000400000000000000" pitchFamily="2" charset="0"/>
              </a:rPr>
              <a:t>Special</a:t>
            </a:r>
            <a:r>
              <a:rPr lang="fr-CH" sz="1600" kern="0" dirty="0">
                <a:latin typeface="Frutiger 55 Roman" panose="00000400000000000000" pitchFamily="2" charset="0"/>
              </a:rPr>
              <a:t> provision for </a:t>
            </a:r>
            <a:r>
              <a:rPr lang="fr-CH" sz="1600" b="1" kern="0" dirty="0" err="1">
                <a:latin typeface="Frutiger 55 Roman" panose="00000400000000000000" pitchFamily="2" charset="0"/>
              </a:rPr>
              <a:t>contributory</a:t>
            </a:r>
            <a:r>
              <a:rPr lang="fr-CH" sz="1600" b="1" kern="0" dirty="0">
                <a:latin typeface="Frutiger 55 Roman" panose="00000400000000000000" pitchFamily="2" charset="0"/>
              </a:rPr>
              <a:t> </a:t>
            </a:r>
            <a:r>
              <a:rPr lang="fr-CH" sz="1600" b="1" kern="0" dirty="0" err="1">
                <a:latin typeface="Frutiger 55 Roman" panose="00000400000000000000" pitchFamily="2" charset="0"/>
              </a:rPr>
              <a:t>infringiment</a:t>
            </a:r>
            <a:r>
              <a:rPr lang="fr-CH" sz="1600" b="1" kern="0" dirty="0">
                <a:latin typeface="Frutiger 55 Roman" panose="00000400000000000000" pitchFamily="2" charset="0"/>
              </a:rPr>
              <a:t> </a:t>
            </a:r>
            <a:r>
              <a:rPr lang="fr-CH" sz="1600" kern="0" dirty="0">
                <a:latin typeface="Frutiger 55 Roman" panose="00000400000000000000" pitchFamily="2" charset="0"/>
              </a:rPr>
              <a:t>in the </a:t>
            </a:r>
            <a:r>
              <a:rPr lang="fr-CH" sz="1600" kern="0" dirty="0" err="1" smtClean="0">
                <a:latin typeface="Frutiger 55 Roman" panose="00000400000000000000" pitchFamily="2" charset="0"/>
              </a:rPr>
              <a:t>law</a:t>
            </a:r>
            <a:r>
              <a:rPr lang="fr-CH" sz="1600" kern="0" dirty="0" smtClean="0">
                <a:latin typeface="Frutiger 55 Roman" panose="00000400000000000000" pitchFamily="2" charset="0"/>
              </a:rPr>
              <a:t> </a:t>
            </a:r>
            <a:r>
              <a:rPr lang="fr-CH" sz="1600" kern="0" dirty="0" err="1" smtClean="0">
                <a:latin typeface="Frutiger 55 Roman" panose="00000400000000000000" pitchFamily="2" charset="0"/>
              </a:rPr>
              <a:t>similar</a:t>
            </a:r>
            <a:r>
              <a:rPr lang="fr-CH" sz="1600" kern="0" dirty="0" smtClean="0">
                <a:latin typeface="Frutiger 55 Roman" panose="00000400000000000000" pitchFamily="2" charset="0"/>
              </a:rPr>
              <a:t> to UPC or Germany </a:t>
            </a:r>
            <a:r>
              <a:rPr lang="fr-CH" sz="1600" kern="0" dirty="0">
                <a:latin typeface="Frutiger 55 Roman" panose="00000400000000000000" pitchFamily="2" charset="0"/>
              </a:rPr>
              <a:t>(new A66bis to quater CPI</a:t>
            </a:r>
            <a:r>
              <a:rPr lang="fr-CH" sz="1600" kern="0" dirty="0" smtClean="0">
                <a:latin typeface="Frutiger 55 Roman" panose="00000400000000000000" pitchFamily="2" charset="0"/>
              </a:rPr>
              <a:t>) </a:t>
            </a:r>
            <a:endParaRPr lang="fr-CH" sz="1600" kern="0" dirty="0">
              <a:solidFill>
                <a:srgbClr val="6093BB"/>
              </a:solidFill>
              <a:latin typeface="Frutiger 45 Light" pitchFamily="2" charset="0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fr-CH" sz="1600" kern="0" dirty="0">
              <a:latin typeface="Frutiger 55 Roman" panose="00000400000000000000" pitchFamily="2" charset="0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fr-CH" sz="1600" kern="0" dirty="0">
              <a:latin typeface="Frutiger 55 Roman" panose="00000400000000000000" pitchFamily="2" charset="0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fr-CH" sz="1600" kern="0" dirty="0">
              <a:solidFill>
                <a:srgbClr val="6093BB"/>
              </a:solidFill>
              <a:latin typeface="Frutiger 45 Light" pitchFamily="2" charset="0"/>
            </a:endParaRPr>
          </a:p>
          <a:p>
            <a:pPr>
              <a:lnSpc>
                <a:spcPct val="120000"/>
              </a:lnSpc>
              <a:buClr>
                <a:srgbClr val="FFC000"/>
              </a:buClr>
              <a:defRPr/>
            </a:pPr>
            <a:endParaRPr lang="fr-CH" sz="1600" kern="0" dirty="0">
              <a:solidFill>
                <a:srgbClr val="404B56"/>
              </a:solidFill>
              <a:latin typeface="Frutiger 55 Roman" pitchFamily="2" charset="0"/>
            </a:endParaRPr>
          </a:p>
          <a:p>
            <a:pPr marL="342900" indent="-342900">
              <a:lnSpc>
                <a:spcPct val="120000"/>
              </a:lnSpc>
              <a:defRPr/>
            </a:pPr>
            <a:endParaRPr lang="fr-CH" sz="1500" kern="0" dirty="0">
              <a:solidFill>
                <a:srgbClr val="404B56"/>
              </a:solidFill>
              <a:latin typeface="Frutiger 55 Roman" pitchFamily="2" charset="0"/>
              <a:cs typeface="+mn-cs"/>
            </a:endParaRPr>
          </a:p>
          <a:p>
            <a:pPr marL="342900" indent="-342900">
              <a:lnSpc>
                <a:spcPct val="120000"/>
              </a:lnSpc>
              <a:defRPr/>
            </a:pPr>
            <a:endParaRPr lang="fr-CH" sz="1500" kern="0" dirty="0">
              <a:solidFill>
                <a:srgbClr val="404B56"/>
              </a:solidFill>
              <a:latin typeface="Frutiger 55 Roman" pitchFamily="2" charset="0"/>
              <a:cs typeface="+mn-cs"/>
            </a:endParaRPr>
          </a:p>
          <a:p>
            <a:pPr marL="342900" indent="-342900">
              <a:lnSpc>
                <a:spcPct val="120000"/>
              </a:lnSpc>
              <a:defRPr/>
            </a:pPr>
            <a:r>
              <a:rPr lang="fr-CH" sz="1500" kern="0" dirty="0">
                <a:solidFill>
                  <a:srgbClr val="404B56"/>
                </a:solidFill>
                <a:latin typeface="Frutiger 55 Roman" pitchFamily="2" charset="0"/>
                <a:cs typeface="+mn-cs"/>
              </a:rPr>
              <a:t>			</a:t>
            </a:r>
          </a:p>
        </p:txBody>
      </p:sp>
    </p:spTree>
    <p:extLst>
      <p:ext uri="{BB962C8B-B14F-4D97-AF65-F5344CB8AC3E}">
        <p14:creationId xmlns:p14="http://schemas.microsoft.com/office/powerpoint/2010/main" val="292652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Image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8" y="0"/>
            <a:ext cx="9144000" cy="6858000"/>
          </a:xfrm>
          <a:prstGeom prst="rect">
            <a:avLst/>
          </a:prstGeom>
        </p:spPr>
      </p:pic>
      <p:sp>
        <p:nvSpPr>
          <p:cNvPr id="4" name="Sous-titre 2"/>
          <p:cNvSpPr txBox="1">
            <a:spLocks/>
          </p:cNvSpPr>
          <p:nvPr/>
        </p:nvSpPr>
        <p:spPr>
          <a:xfrm>
            <a:off x="4592637" y="84537"/>
            <a:ext cx="4363355" cy="50414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2000" dirty="0" err="1" smtClean="0">
                <a:solidFill>
                  <a:schemeClr val="bg1"/>
                </a:solidFill>
                <a:latin typeface="Frutiger 45 Light" pitchFamily="2" charset="0"/>
                <a:cs typeface="Frutiger LT 55 Roman"/>
              </a:rPr>
              <a:t>Friendship</a:t>
            </a:r>
            <a:r>
              <a:rPr lang="fr-FR" sz="2000" dirty="0" smtClean="0">
                <a:solidFill>
                  <a:schemeClr val="bg1"/>
                </a:solidFill>
                <a:latin typeface="Frutiger 45 Light" pitchFamily="2" charset="0"/>
                <a:cs typeface="Frutiger LT 55 Roman"/>
              </a:rPr>
              <a:t> agreement </a:t>
            </a:r>
            <a:r>
              <a:rPr lang="fr-FR" sz="2000" dirty="0" err="1" smtClean="0">
                <a:solidFill>
                  <a:schemeClr val="bg1"/>
                </a:solidFill>
                <a:latin typeface="Frutiger 45 Light" pitchFamily="2" charset="0"/>
                <a:cs typeface="Frutiger LT 55 Roman"/>
              </a:rPr>
              <a:t>with</a:t>
            </a:r>
            <a:r>
              <a:rPr lang="fr-FR" sz="2000" dirty="0" smtClean="0">
                <a:solidFill>
                  <a:schemeClr val="bg1"/>
                </a:solidFill>
                <a:latin typeface="Frutiger 45 Light" pitchFamily="2" charset="0"/>
                <a:cs typeface="Frutiger LT 55 Roman"/>
              </a:rPr>
              <a:t> San Marino</a:t>
            </a:r>
            <a:endParaRPr lang="fr-FR" sz="2000" dirty="0">
              <a:solidFill>
                <a:schemeClr val="bg1"/>
              </a:solidFill>
              <a:latin typeface="Frutiger 45 Light" pitchFamily="2" charset="0"/>
              <a:cs typeface="Frutiger LT 55 Roman"/>
            </a:endParaRPr>
          </a:p>
        </p:txBody>
      </p:sp>
      <p:pic>
        <p:nvPicPr>
          <p:cNvPr id="8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7738" y="6407150"/>
            <a:ext cx="51435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Espace réservé du contenu 5"/>
          <p:cNvSpPr txBox="1">
            <a:spLocks/>
          </p:cNvSpPr>
          <p:nvPr/>
        </p:nvSpPr>
        <p:spPr bwMode="auto">
          <a:xfrm>
            <a:off x="850900" y="1403350"/>
            <a:ext cx="7559675" cy="475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r>
              <a:rPr lang="fr-CH" sz="1600" kern="0" dirty="0" smtClean="0">
                <a:latin typeface="Frutiger 55 Roman" panose="00000400000000000000" pitchFamily="2" charset="0"/>
              </a:rPr>
              <a:t>A San Marino patent </a:t>
            </a:r>
            <a:r>
              <a:rPr lang="fr-CH" sz="1600" kern="0" dirty="0" err="1" smtClean="0">
                <a:latin typeface="Frutiger 55 Roman" panose="00000400000000000000" pitchFamily="2" charset="0"/>
              </a:rPr>
              <a:t>is</a:t>
            </a:r>
            <a:r>
              <a:rPr lang="fr-CH" sz="1600" kern="0" dirty="0" smtClean="0">
                <a:latin typeface="Frutiger 55 Roman" panose="00000400000000000000" pitchFamily="2" charset="0"/>
              </a:rPr>
              <a:t> </a:t>
            </a:r>
            <a:r>
              <a:rPr lang="fr-CH" sz="1600" kern="0" dirty="0" err="1" smtClean="0">
                <a:latin typeface="Frutiger 55 Roman" panose="00000400000000000000" pitchFamily="2" charset="0"/>
              </a:rPr>
              <a:t>valid</a:t>
            </a:r>
            <a:r>
              <a:rPr lang="fr-CH" sz="1600" kern="0" dirty="0" smtClean="0">
                <a:latin typeface="Frutiger 55 Roman" panose="00000400000000000000" pitchFamily="2" charset="0"/>
              </a:rPr>
              <a:t> </a:t>
            </a:r>
            <a:r>
              <a:rPr lang="fr-CH" sz="1600" kern="0" dirty="0" err="1" smtClean="0">
                <a:latin typeface="Frutiger 55 Roman" panose="00000400000000000000" pitchFamily="2" charset="0"/>
              </a:rPr>
              <a:t>also</a:t>
            </a:r>
            <a:r>
              <a:rPr lang="fr-CH" sz="1600" kern="0" dirty="0" smtClean="0">
                <a:latin typeface="Frutiger 55 Roman" panose="00000400000000000000" pitchFamily="2" charset="0"/>
              </a:rPr>
              <a:t> for </a:t>
            </a:r>
            <a:r>
              <a:rPr lang="fr-CH" sz="1600" kern="0" dirty="0" err="1" smtClean="0">
                <a:latin typeface="Frutiger 55 Roman" panose="00000400000000000000" pitchFamily="2" charset="0"/>
              </a:rPr>
              <a:t>Italy</a:t>
            </a:r>
            <a:r>
              <a:rPr lang="fr-CH" sz="1600" kern="0" dirty="0" smtClean="0">
                <a:latin typeface="Frutiger 55 Roman" panose="00000400000000000000" pitchFamily="2" charset="0"/>
              </a:rPr>
              <a:t> and vice versa</a:t>
            </a: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fr-CH" sz="1600" kern="0" dirty="0">
              <a:solidFill>
                <a:srgbClr val="6093BB"/>
              </a:solidFill>
              <a:latin typeface="Frutiger 55 Roman" panose="00000400000000000000" pitchFamily="2" charset="0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fr-CH" sz="1600" kern="0" dirty="0" smtClean="0">
              <a:solidFill>
                <a:srgbClr val="6093BB"/>
              </a:solidFill>
              <a:latin typeface="Frutiger 45 Light" pitchFamily="2" charset="0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r>
              <a:rPr lang="fr-CH" sz="1600" kern="0" dirty="0" err="1">
                <a:latin typeface="Frutiger 55 Roman" panose="00000400000000000000" pitchFamily="2" charset="0"/>
              </a:rPr>
              <a:t>Does</a:t>
            </a:r>
            <a:r>
              <a:rPr lang="fr-CH" sz="1600" kern="0" dirty="0">
                <a:latin typeface="Frutiger 55 Roman" panose="00000400000000000000" pitchFamily="2" charset="0"/>
              </a:rPr>
              <a:t> not </a:t>
            </a:r>
            <a:r>
              <a:rPr lang="fr-CH" sz="1600" kern="0" dirty="0" err="1">
                <a:latin typeface="Frutiger 55 Roman" panose="00000400000000000000" pitchFamily="2" charset="0"/>
              </a:rPr>
              <a:t>hold</a:t>
            </a:r>
            <a:r>
              <a:rPr lang="fr-CH" sz="1600" kern="0" dirty="0">
                <a:latin typeface="Frutiger 55 Roman" panose="00000400000000000000" pitchFamily="2" charset="0"/>
              </a:rPr>
              <a:t> for EP-IT, PCT-SM or PCT-SM patents!!</a:t>
            </a: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fr-CH" sz="1600" kern="0" dirty="0" smtClean="0">
              <a:latin typeface="Frutiger 55 Roman" panose="00000400000000000000" pitchFamily="2" charset="0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fr-CH" sz="1600" kern="0" dirty="0">
              <a:latin typeface="Frutiger 55 Roman" panose="00000400000000000000" pitchFamily="2" charset="0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r>
              <a:rPr lang="fr-CH" sz="1600" kern="0" dirty="0" smtClean="0">
                <a:latin typeface="Frutiger 55 Roman" panose="00000400000000000000" pitchFamily="2" charset="0"/>
              </a:rPr>
              <a:t>San </a:t>
            </a:r>
            <a:r>
              <a:rPr lang="fr-CH" sz="1600" kern="0" dirty="0">
                <a:latin typeface="Frutiger 55 Roman" panose="00000400000000000000" pitchFamily="2" charset="0"/>
              </a:rPr>
              <a:t>Marino patents have a </a:t>
            </a:r>
            <a:r>
              <a:rPr lang="fr-CH" sz="1600" kern="0" dirty="0" err="1">
                <a:latin typeface="Frutiger 55 Roman" panose="00000400000000000000" pitchFamily="2" charset="0"/>
              </a:rPr>
              <a:t>novelty</a:t>
            </a:r>
            <a:r>
              <a:rPr lang="fr-CH" sz="1600" kern="0" dirty="0">
                <a:latin typeface="Frutiger 55 Roman" panose="00000400000000000000" pitchFamily="2" charset="0"/>
              </a:rPr>
              <a:t> </a:t>
            </a:r>
            <a:r>
              <a:rPr lang="fr-CH" sz="1600" kern="0" dirty="0" err="1">
                <a:latin typeface="Frutiger 55 Roman" panose="00000400000000000000" pitchFamily="2" charset="0"/>
              </a:rPr>
              <a:t>grace</a:t>
            </a:r>
            <a:r>
              <a:rPr lang="fr-CH" sz="1600" kern="0" dirty="0">
                <a:latin typeface="Frutiger 55 Roman" panose="00000400000000000000" pitchFamily="2" charset="0"/>
              </a:rPr>
              <a:t> </a:t>
            </a:r>
            <a:r>
              <a:rPr lang="fr-CH" sz="1600" kern="0" dirty="0" err="1">
                <a:latin typeface="Frutiger 55 Roman" panose="00000400000000000000" pitchFamily="2" charset="0"/>
              </a:rPr>
              <a:t>period</a:t>
            </a:r>
            <a:r>
              <a:rPr lang="fr-CH" sz="1600" kern="0" dirty="0">
                <a:latin typeface="Frutiger 55 Roman" panose="00000400000000000000" pitchFamily="2" charset="0"/>
              </a:rPr>
              <a:t> of 6 </a:t>
            </a:r>
            <a:r>
              <a:rPr lang="fr-CH" sz="1600" kern="0" dirty="0" err="1">
                <a:latin typeface="Frutiger 55 Roman" panose="00000400000000000000" pitchFamily="2" charset="0"/>
              </a:rPr>
              <a:t>months</a:t>
            </a:r>
            <a:r>
              <a:rPr lang="fr-CH" sz="1600" kern="0" dirty="0">
                <a:latin typeface="Frutiger 55 Roman" panose="00000400000000000000" pitchFamily="2" charset="0"/>
              </a:rPr>
              <a:t>, </a:t>
            </a:r>
            <a:r>
              <a:rPr lang="fr-CH" sz="1600" kern="0" dirty="0" err="1">
                <a:latin typeface="Frutiger 55 Roman" panose="00000400000000000000" pitchFamily="2" charset="0"/>
              </a:rPr>
              <a:t>while</a:t>
            </a:r>
            <a:r>
              <a:rPr lang="fr-CH" sz="1600" kern="0" dirty="0">
                <a:latin typeface="Frutiger 55 Roman" panose="00000400000000000000" pitchFamily="2" charset="0"/>
              </a:rPr>
              <a:t> </a:t>
            </a:r>
            <a:r>
              <a:rPr lang="fr-CH" sz="1600" kern="0" dirty="0" err="1">
                <a:latin typeface="Frutiger 55 Roman" panose="00000400000000000000" pitchFamily="2" charset="0"/>
              </a:rPr>
              <a:t>Italian</a:t>
            </a:r>
            <a:r>
              <a:rPr lang="fr-CH" sz="1600" kern="0" dirty="0">
                <a:latin typeface="Frutiger 55 Roman" panose="00000400000000000000" pitchFamily="2" charset="0"/>
              </a:rPr>
              <a:t> patents </a:t>
            </a:r>
            <a:r>
              <a:rPr lang="fr-CH" sz="1600" kern="0" dirty="0" err="1">
                <a:latin typeface="Frutiger 55 Roman" panose="00000400000000000000" pitchFamily="2" charset="0"/>
              </a:rPr>
              <a:t>don’t</a:t>
            </a:r>
            <a:endParaRPr lang="fr-CH" sz="1600" kern="0" dirty="0">
              <a:latin typeface="Frutiger 55 Roman" panose="00000400000000000000" pitchFamily="2" charset="0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r>
              <a:rPr lang="fr-CH" sz="1600" kern="0" dirty="0" smtClean="0">
                <a:latin typeface="Frutiger 55 Roman" panose="00000400000000000000" pitchFamily="2" charset="0"/>
                <a:sym typeface="Wingdings" panose="05000000000000000000" pitchFamily="2" charset="2"/>
              </a:rPr>
              <a:t> For inventions </a:t>
            </a:r>
            <a:r>
              <a:rPr lang="fr-CH" sz="1600" kern="0" dirty="0" err="1" smtClean="0">
                <a:latin typeface="Frutiger 55 Roman" panose="00000400000000000000" pitchFamily="2" charset="0"/>
                <a:sym typeface="Wingdings" panose="05000000000000000000" pitchFamily="2" charset="2"/>
              </a:rPr>
              <a:t>disclosed</a:t>
            </a:r>
            <a:r>
              <a:rPr lang="fr-CH" sz="1600" kern="0" dirty="0" smtClean="0">
                <a:latin typeface="Frutiger 55 Roman" panose="00000400000000000000" pitchFamily="2" charset="0"/>
                <a:sym typeface="Wingdings" panose="05000000000000000000" pitchFamily="2" charset="2"/>
              </a:rPr>
              <a:t> by the </a:t>
            </a:r>
            <a:r>
              <a:rPr lang="fr-CH" sz="1600" kern="0" dirty="0" err="1" smtClean="0">
                <a:latin typeface="Frutiger 55 Roman" panose="00000400000000000000" pitchFamily="2" charset="0"/>
                <a:sym typeface="Wingdings" panose="05000000000000000000" pitchFamily="2" charset="2"/>
              </a:rPr>
              <a:t>applicant</a:t>
            </a:r>
            <a:r>
              <a:rPr lang="fr-CH" sz="1600" kern="0" dirty="0" smtClean="0">
                <a:latin typeface="Frutiger 55 Roman" panose="00000400000000000000" pitchFamily="2" charset="0"/>
                <a:sym typeface="Wingdings" panose="05000000000000000000" pitchFamily="2" charset="2"/>
              </a:rPr>
              <a:t>, a SM patent </a:t>
            </a:r>
            <a:r>
              <a:rPr lang="fr-CH" sz="1600" kern="0" dirty="0" err="1" smtClean="0">
                <a:latin typeface="Frutiger 55 Roman" panose="00000400000000000000" pitchFamily="2" charset="0"/>
                <a:sym typeface="Wingdings" panose="05000000000000000000" pitchFamily="2" charset="2"/>
              </a:rPr>
              <a:t>is</a:t>
            </a:r>
            <a:r>
              <a:rPr lang="fr-CH" sz="1600" kern="0" dirty="0" smtClean="0">
                <a:latin typeface="Frutiger 55 Roman" panose="00000400000000000000" pitchFamily="2" charset="0"/>
                <a:sym typeface="Wingdings" panose="05000000000000000000" pitchFamily="2" charset="2"/>
              </a:rPr>
              <a:t> </a:t>
            </a:r>
            <a:r>
              <a:rPr lang="fr-CH" sz="1600" kern="0" dirty="0" err="1" smtClean="0">
                <a:latin typeface="Frutiger 55 Roman" panose="00000400000000000000" pitchFamily="2" charset="0"/>
                <a:sym typeface="Wingdings" panose="05000000000000000000" pitchFamily="2" charset="2"/>
              </a:rPr>
              <a:t>still</a:t>
            </a:r>
            <a:r>
              <a:rPr lang="fr-CH" sz="1600" kern="0" dirty="0" smtClean="0">
                <a:latin typeface="Frutiger 55 Roman" panose="00000400000000000000" pitchFamily="2" charset="0"/>
                <a:sym typeface="Wingdings" panose="05000000000000000000" pitchFamily="2" charset="2"/>
              </a:rPr>
              <a:t> possible, </a:t>
            </a:r>
            <a:r>
              <a:rPr lang="fr-CH" sz="1600" kern="0" dirty="0" err="1" smtClean="0">
                <a:latin typeface="Frutiger 55 Roman" panose="00000400000000000000" pitchFamily="2" charset="0"/>
                <a:sym typeface="Wingdings" panose="05000000000000000000" pitchFamily="2" charset="2"/>
              </a:rPr>
              <a:t>while</a:t>
            </a:r>
            <a:r>
              <a:rPr lang="fr-CH" sz="1600" kern="0" dirty="0" smtClean="0">
                <a:latin typeface="Frutiger 55 Roman" panose="00000400000000000000" pitchFamily="2" charset="0"/>
                <a:sym typeface="Wingdings" panose="05000000000000000000" pitchFamily="2" charset="2"/>
              </a:rPr>
              <a:t> an EP or IT patent </a:t>
            </a:r>
            <a:r>
              <a:rPr lang="fr-CH" sz="1600" kern="0" dirty="0" err="1" smtClean="0">
                <a:latin typeface="Frutiger 55 Roman" panose="00000400000000000000" pitchFamily="2" charset="0"/>
                <a:sym typeface="Wingdings" panose="05000000000000000000" pitchFamily="2" charset="2"/>
              </a:rPr>
              <a:t>would</a:t>
            </a:r>
            <a:r>
              <a:rPr lang="fr-CH" sz="1600" kern="0" dirty="0" smtClean="0">
                <a:latin typeface="Frutiger 55 Roman" panose="00000400000000000000" pitchFamily="2" charset="0"/>
                <a:sym typeface="Wingdings" panose="05000000000000000000" pitchFamily="2" charset="2"/>
              </a:rPr>
              <a:t> </a:t>
            </a:r>
            <a:r>
              <a:rPr lang="fr-CH" sz="1600" kern="0" dirty="0" err="1" smtClean="0">
                <a:latin typeface="Frutiger 55 Roman" panose="00000400000000000000" pitchFamily="2" charset="0"/>
                <a:sym typeface="Wingdings" panose="05000000000000000000" pitchFamily="2" charset="2"/>
              </a:rPr>
              <a:t>be</a:t>
            </a:r>
            <a:r>
              <a:rPr lang="fr-CH" sz="1600" kern="0" dirty="0" smtClean="0">
                <a:latin typeface="Frutiger 55 Roman" panose="00000400000000000000" pitchFamily="2" charset="0"/>
                <a:sym typeface="Wingdings" panose="05000000000000000000" pitchFamily="2" charset="2"/>
              </a:rPr>
              <a:t> </a:t>
            </a:r>
            <a:r>
              <a:rPr lang="fr-CH" sz="1600" kern="0" dirty="0" err="1" smtClean="0">
                <a:latin typeface="Frutiger 55 Roman" panose="00000400000000000000" pitchFamily="2" charset="0"/>
                <a:sym typeface="Wingdings" panose="05000000000000000000" pitchFamily="2" charset="2"/>
              </a:rPr>
              <a:t>invalid</a:t>
            </a:r>
            <a:r>
              <a:rPr lang="fr-CH" sz="1600" kern="0" dirty="0" smtClean="0">
                <a:latin typeface="Frutiger 55 Roman" panose="00000400000000000000" pitchFamily="2" charset="0"/>
                <a:sym typeface="Wingdings" panose="05000000000000000000" pitchFamily="2" charset="2"/>
              </a:rPr>
              <a:t>. </a:t>
            </a: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r>
              <a:rPr lang="fr-CH" sz="1600" kern="0" dirty="0" smtClean="0">
                <a:latin typeface="Frutiger 55 Roman" panose="00000400000000000000" pitchFamily="2" charset="0"/>
                <a:sym typeface="Wingdings" panose="05000000000000000000" pitchFamily="2" charset="2"/>
              </a:rPr>
              <a:t>Possible </a:t>
            </a:r>
            <a:r>
              <a:rPr lang="fr-CH" sz="1600" kern="0" dirty="0" err="1" smtClean="0">
                <a:latin typeface="Frutiger 55 Roman" panose="00000400000000000000" pitchFamily="2" charset="0"/>
                <a:sym typeface="Wingdings" panose="05000000000000000000" pitchFamily="2" charset="2"/>
              </a:rPr>
              <a:t>nullity</a:t>
            </a:r>
            <a:r>
              <a:rPr lang="fr-CH" sz="1600" kern="0" dirty="0" smtClean="0">
                <a:latin typeface="Frutiger 55 Roman" panose="00000400000000000000" pitchFamily="2" charset="0"/>
                <a:sym typeface="Wingdings" panose="05000000000000000000" pitchFamily="2" charset="2"/>
              </a:rPr>
              <a:t> </a:t>
            </a:r>
            <a:r>
              <a:rPr lang="fr-CH" sz="1600" kern="0" dirty="0" err="1" smtClean="0">
                <a:latin typeface="Frutiger 55 Roman" panose="00000400000000000000" pitchFamily="2" charset="0"/>
                <a:sym typeface="Wingdings" panose="05000000000000000000" pitchFamily="2" charset="2"/>
              </a:rPr>
              <a:t>judged</a:t>
            </a:r>
            <a:r>
              <a:rPr lang="fr-CH" sz="1600" kern="0" dirty="0" smtClean="0">
                <a:latin typeface="Frutiger 55 Roman" panose="00000400000000000000" pitchFamily="2" charset="0"/>
                <a:sym typeface="Wingdings" panose="05000000000000000000" pitchFamily="2" charset="2"/>
              </a:rPr>
              <a:t> </a:t>
            </a:r>
            <a:r>
              <a:rPr lang="fr-CH" sz="1600" kern="0" dirty="0" err="1" smtClean="0">
                <a:latin typeface="Frutiger 55 Roman" panose="00000400000000000000" pitchFamily="2" charset="0"/>
                <a:sym typeface="Wingdings" panose="05000000000000000000" pitchFamily="2" charset="2"/>
              </a:rPr>
              <a:t>according</a:t>
            </a:r>
            <a:r>
              <a:rPr lang="fr-CH" sz="1600" kern="0" dirty="0" smtClean="0">
                <a:latin typeface="Frutiger 55 Roman" panose="00000400000000000000" pitchFamily="2" charset="0"/>
                <a:sym typeface="Wingdings" panose="05000000000000000000" pitchFamily="2" charset="2"/>
              </a:rPr>
              <a:t> </a:t>
            </a:r>
            <a:r>
              <a:rPr lang="fr-CH" sz="1600" kern="0" dirty="0" err="1" smtClean="0">
                <a:latin typeface="Frutiger 55 Roman" panose="00000400000000000000" pitchFamily="2" charset="0"/>
                <a:sym typeface="Wingdings" panose="05000000000000000000" pitchFamily="2" charset="2"/>
              </a:rPr>
              <a:t>with</a:t>
            </a:r>
            <a:r>
              <a:rPr lang="fr-CH" sz="1600" kern="0" dirty="0" smtClean="0">
                <a:latin typeface="Frutiger 55 Roman" panose="00000400000000000000" pitchFamily="2" charset="0"/>
                <a:sym typeface="Wingdings" panose="05000000000000000000" pitchFamily="2" charset="2"/>
              </a:rPr>
              <a:t> the </a:t>
            </a:r>
            <a:r>
              <a:rPr lang="fr-CH" sz="1600" kern="0" dirty="0" err="1" smtClean="0">
                <a:latin typeface="Frutiger 55 Roman" panose="00000400000000000000" pitchFamily="2" charset="0"/>
                <a:sym typeface="Wingdings" panose="05000000000000000000" pitchFamily="2" charset="2"/>
              </a:rPr>
              <a:t>law</a:t>
            </a:r>
            <a:r>
              <a:rPr lang="fr-CH" sz="1600" kern="0" dirty="0" smtClean="0">
                <a:latin typeface="Frutiger 55 Roman" panose="00000400000000000000" pitchFamily="2" charset="0"/>
                <a:sym typeface="Wingdings" panose="05000000000000000000" pitchFamily="2" charset="2"/>
              </a:rPr>
              <a:t> of the Country </a:t>
            </a:r>
            <a:r>
              <a:rPr lang="fr-CH" sz="1600" kern="0" dirty="0" err="1" smtClean="0">
                <a:latin typeface="Frutiger 55 Roman" panose="00000400000000000000" pitchFamily="2" charset="0"/>
                <a:sym typeface="Wingdings" panose="05000000000000000000" pitchFamily="2" charset="2"/>
              </a:rPr>
              <a:t>granting</a:t>
            </a:r>
            <a:r>
              <a:rPr lang="fr-CH" sz="1600" kern="0" dirty="0" smtClean="0">
                <a:latin typeface="Frutiger 55 Roman" panose="00000400000000000000" pitchFamily="2" charset="0"/>
                <a:sym typeface="Wingdings" panose="05000000000000000000" pitchFamily="2" charset="2"/>
              </a:rPr>
              <a:t> the patent</a:t>
            </a:r>
            <a:endParaRPr lang="fr-CH" sz="1600" kern="0" dirty="0">
              <a:latin typeface="Frutiger 55 Roman" panose="00000400000000000000" pitchFamily="2" charset="0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fr-CH" sz="1600" kern="0" dirty="0">
              <a:latin typeface="Frutiger 55 Roman" panose="00000400000000000000" pitchFamily="2" charset="0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fr-CH" sz="1600" kern="0" dirty="0">
              <a:solidFill>
                <a:srgbClr val="6093BB"/>
              </a:solidFill>
              <a:latin typeface="Frutiger 45 Light" pitchFamily="2" charset="0"/>
            </a:endParaRPr>
          </a:p>
          <a:p>
            <a:pPr>
              <a:lnSpc>
                <a:spcPct val="120000"/>
              </a:lnSpc>
              <a:buClr>
                <a:srgbClr val="FFC000"/>
              </a:buClr>
              <a:defRPr/>
            </a:pPr>
            <a:endParaRPr lang="fr-CH" sz="1600" kern="0" dirty="0">
              <a:solidFill>
                <a:srgbClr val="404B56"/>
              </a:solidFill>
              <a:latin typeface="Frutiger 55 Roman" pitchFamily="2" charset="0"/>
            </a:endParaRPr>
          </a:p>
          <a:p>
            <a:pPr marL="342900" indent="-342900">
              <a:lnSpc>
                <a:spcPct val="120000"/>
              </a:lnSpc>
              <a:defRPr/>
            </a:pPr>
            <a:endParaRPr lang="fr-CH" sz="1500" kern="0" dirty="0">
              <a:solidFill>
                <a:srgbClr val="404B56"/>
              </a:solidFill>
              <a:latin typeface="Frutiger 55 Roman" pitchFamily="2" charset="0"/>
              <a:cs typeface="+mn-cs"/>
            </a:endParaRPr>
          </a:p>
          <a:p>
            <a:pPr marL="342900" indent="-342900">
              <a:lnSpc>
                <a:spcPct val="120000"/>
              </a:lnSpc>
              <a:defRPr/>
            </a:pPr>
            <a:endParaRPr lang="fr-CH" sz="1500" kern="0" dirty="0">
              <a:solidFill>
                <a:srgbClr val="404B56"/>
              </a:solidFill>
              <a:latin typeface="Frutiger 55 Roman" pitchFamily="2" charset="0"/>
              <a:cs typeface="+mn-cs"/>
            </a:endParaRPr>
          </a:p>
          <a:p>
            <a:pPr marL="342900" indent="-342900">
              <a:lnSpc>
                <a:spcPct val="120000"/>
              </a:lnSpc>
              <a:defRPr/>
            </a:pPr>
            <a:r>
              <a:rPr lang="fr-CH" sz="1500" kern="0" dirty="0">
                <a:solidFill>
                  <a:srgbClr val="404B56"/>
                </a:solidFill>
                <a:latin typeface="Frutiger 55 Roman" pitchFamily="2" charset="0"/>
                <a:cs typeface="+mn-cs"/>
              </a:rPr>
              <a:t>			</a:t>
            </a:r>
          </a:p>
        </p:txBody>
      </p:sp>
    </p:spTree>
    <p:extLst>
      <p:ext uri="{BB962C8B-B14F-4D97-AF65-F5344CB8AC3E}">
        <p14:creationId xmlns:p14="http://schemas.microsoft.com/office/powerpoint/2010/main" val="2116729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Image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8" y="0"/>
            <a:ext cx="9144000" cy="6858000"/>
          </a:xfrm>
          <a:prstGeom prst="rect">
            <a:avLst/>
          </a:prstGeom>
        </p:spPr>
      </p:pic>
      <p:sp>
        <p:nvSpPr>
          <p:cNvPr id="4" name="Sous-titre 2"/>
          <p:cNvSpPr txBox="1">
            <a:spLocks/>
          </p:cNvSpPr>
          <p:nvPr/>
        </p:nvSpPr>
        <p:spPr>
          <a:xfrm>
            <a:off x="4592637" y="84537"/>
            <a:ext cx="4363355" cy="5041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2000" dirty="0" err="1" smtClean="0">
                <a:solidFill>
                  <a:schemeClr val="bg1"/>
                </a:solidFill>
                <a:latin typeface="Frutiger 45 Light" pitchFamily="2" charset="0"/>
                <a:cs typeface="Frutiger LT 55 Roman"/>
              </a:rPr>
              <a:t>Military</a:t>
            </a:r>
            <a:r>
              <a:rPr lang="fr-FR" sz="2000" dirty="0" smtClean="0">
                <a:solidFill>
                  <a:schemeClr val="bg1"/>
                </a:solidFill>
                <a:latin typeface="Frutiger 45 Light" pitchFamily="2" charset="0"/>
                <a:cs typeface="Frutiger LT 55 Roman"/>
              </a:rPr>
              <a:t> inventions</a:t>
            </a:r>
            <a:endParaRPr lang="fr-FR" sz="2000" dirty="0">
              <a:solidFill>
                <a:schemeClr val="bg1"/>
              </a:solidFill>
              <a:latin typeface="Frutiger 45 Light" pitchFamily="2" charset="0"/>
              <a:cs typeface="Frutiger LT 55 Roman"/>
            </a:endParaRPr>
          </a:p>
        </p:txBody>
      </p:sp>
      <p:pic>
        <p:nvPicPr>
          <p:cNvPr id="8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7738" y="6407150"/>
            <a:ext cx="51435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Espace réservé du contenu 5"/>
          <p:cNvSpPr txBox="1">
            <a:spLocks/>
          </p:cNvSpPr>
          <p:nvPr/>
        </p:nvSpPr>
        <p:spPr bwMode="auto">
          <a:xfrm>
            <a:off x="850900" y="1403350"/>
            <a:ext cx="7559675" cy="475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fr-CH" sz="1600" kern="0" dirty="0">
              <a:latin typeface="Frutiger 55 Roman" panose="00000400000000000000" pitchFamily="2" charset="0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fr-CH" sz="1600" kern="0" dirty="0">
              <a:solidFill>
                <a:srgbClr val="6093BB"/>
              </a:solidFill>
              <a:latin typeface="Frutiger 45 Light" pitchFamily="2" charset="0"/>
            </a:endParaRPr>
          </a:p>
          <a:p>
            <a:pPr>
              <a:lnSpc>
                <a:spcPct val="120000"/>
              </a:lnSpc>
              <a:buClr>
                <a:srgbClr val="FFC000"/>
              </a:buClr>
              <a:defRPr/>
            </a:pPr>
            <a:endParaRPr lang="fr-CH" sz="1600" kern="0" dirty="0">
              <a:solidFill>
                <a:srgbClr val="404B56"/>
              </a:solidFill>
              <a:latin typeface="Frutiger 55 Roman" pitchFamily="2" charset="0"/>
            </a:endParaRPr>
          </a:p>
          <a:p>
            <a:pPr marL="342900" indent="-342900">
              <a:lnSpc>
                <a:spcPct val="120000"/>
              </a:lnSpc>
              <a:defRPr/>
            </a:pPr>
            <a:endParaRPr lang="fr-CH" sz="1500" kern="0" dirty="0">
              <a:solidFill>
                <a:srgbClr val="404B56"/>
              </a:solidFill>
              <a:latin typeface="Frutiger 55 Roman" pitchFamily="2" charset="0"/>
              <a:cs typeface="+mn-cs"/>
            </a:endParaRPr>
          </a:p>
          <a:p>
            <a:pPr marL="342900" indent="-342900">
              <a:lnSpc>
                <a:spcPct val="120000"/>
              </a:lnSpc>
              <a:defRPr/>
            </a:pPr>
            <a:endParaRPr lang="fr-CH" sz="1500" kern="0" dirty="0">
              <a:solidFill>
                <a:srgbClr val="404B56"/>
              </a:solidFill>
              <a:latin typeface="Frutiger 55 Roman" pitchFamily="2" charset="0"/>
              <a:cs typeface="+mn-cs"/>
            </a:endParaRPr>
          </a:p>
          <a:p>
            <a:pPr marL="342900" indent="-342900">
              <a:lnSpc>
                <a:spcPct val="120000"/>
              </a:lnSpc>
              <a:defRPr/>
            </a:pPr>
            <a:r>
              <a:rPr lang="fr-CH" sz="1500" kern="0" dirty="0">
                <a:solidFill>
                  <a:srgbClr val="404B56"/>
                </a:solidFill>
                <a:latin typeface="Frutiger 55 Roman" pitchFamily="2" charset="0"/>
                <a:cs typeface="+mn-cs"/>
              </a:rPr>
              <a:t>			</a:t>
            </a:r>
          </a:p>
        </p:txBody>
      </p:sp>
      <p:sp>
        <p:nvSpPr>
          <p:cNvPr id="7" name="Espace réservé du contenu 5"/>
          <p:cNvSpPr txBox="1">
            <a:spLocks/>
          </p:cNvSpPr>
          <p:nvPr/>
        </p:nvSpPr>
        <p:spPr bwMode="auto">
          <a:xfrm>
            <a:off x="1003300" y="1555750"/>
            <a:ext cx="7559675" cy="475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20000"/>
              </a:lnSpc>
              <a:buClr>
                <a:srgbClr val="FFC000"/>
              </a:buClr>
              <a:defRPr/>
            </a:pPr>
            <a:r>
              <a:rPr lang="fr-CH" sz="1600" kern="0" dirty="0" err="1">
                <a:latin typeface="Frutiger 55 Roman" panose="00000400000000000000" pitchFamily="2" charset="0"/>
              </a:rPr>
              <a:t>Filing</a:t>
            </a:r>
            <a:r>
              <a:rPr lang="fr-CH" sz="1600" kern="0" dirty="0">
                <a:latin typeface="Frutiger 55 Roman" panose="00000400000000000000" pitchFamily="2" charset="0"/>
              </a:rPr>
              <a:t> at EPO or </a:t>
            </a:r>
            <a:r>
              <a:rPr lang="fr-CH" sz="1600" kern="0" dirty="0" err="1">
                <a:latin typeface="Frutiger 55 Roman" panose="00000400000000000000" pitchFamily="2" charset="0"/>
              </a:rPr>
              <a:t>Foreign</a:t>
            </a:r>
            <a:r>
              <a:rPr lang="fr-CH" sz="1600" kern="0" dirty="0">
                <a:latin typeface="Frutiger 55 Roman" panose="00000400000000000000" pitchFamily="2" charset="0"/>
              </a:rPr>
              <a:t> Patent Offices NOT </a:t>
            </a:r>
            <a:r>
              <a:rPr lang="fr-CH" sz="1600" kern="0" dirty="0" smtClean="0">
                <a:latin typeface="Frutiger 55 Roman" panose="00000400000000000000" pitchFamily="2" charset="0"/>
              </a:rPr>
              <a:t>possible for</a:t>
            </a:r>
          </a:p>
          <a:p>
            <a:pPr>
              <a:lnSpc>
                <a:spcPct val="120000"/>
              </a:lnSpc>
              <a:buClr>
                <a:srgbClr val="FFC000"/>
              </a:buClr>
              <a:defRPr/>
            </a:pPr>
            <a:endParaRPr lang="fr-CH" sz="1600" kern="0" dirty="0">
              <a:latin typeface="Frutiger 55 Roman" panose="00000400000000000000" pitchFamily="2" charset="0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r>
              <a:rPr lang="fr-CH" sz="1600" kern="0" dirty="0" err="1" smtClean="0">
                <a:latin typeface="Frutiger 55 Roman" panose="00000400000000000000" pitchFamily="2" charset="0"/>
              </a:rPr>
              <a:t>Applicant</a:t>
            </a:r>
            <a:r>
              <a:rPr lang="fr-CH" sz="1600" kern="0" dirty="0" smtClean="0">
                <a:latin typeface="Frutiger 55 Roman" panose="00000400000000000000" pitchFamily="2" charset="0"/>
              </a:rPr>
              <a:t> (</a:t>
            </a:r>
            <a:r>
              <a:rPr lang="fr-CH" sz="1600" kern="0" dirty="0" err="1" smtClean="0">
                <a:latin typeface="Frutiger 55 Roman" panose="00000400000000000000" pitchFamily="2" charset="0"/>
              </a:rPr>
              <a:t>person</a:t>
            </a:r>
            <a:r>
              <a:rPr lang="fr-CH" sz="1600" kern="0" dirty="0" smtClean="0">
                <a:latin typeface="Frutiger 55 Roman" panose="00000400000000000000" pitchFamily="2" charset="0"/>
              </a:rPr>
              <a:t> </a:t>
            </a:r>
            <a:r>
              <a:rPr lang="fr-CH" sz="1600" kern="0" dirty="0" err="1" smtClean="0">
                <a:latin typeface="Frutiger 55 Roman" panose="00000400000000000000" pitchFamily="2" charset="0"/>
              </a:rPr>
              <a:t>whishing</a:t>
            </a:r>
            <a:r>
              <a:rPr lang="fr-CH" sz="1600" kern="0" dirty="0" smtClean="0">
                <a:latin typeface="Frutiger 55 Roman" panose="00000400000000000000" pitchFamily="2" charset="0"/>
              </a:rPr>
              <a:t> to file a patent application)</a:t>
            </a: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fr-CH" sz="1600" kern="0" dirty="0">
              <a:latin typeface="Frutiger 55 Roman" panose="00000400000000000000" pitchFamily="2" charset="0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r>
              <a:rPr lang="fr-CH" sz="1600" kern="0" dirty="0" err="1" smtClean="0">
                <a:latin typeface="Frutiger 55 Roman" panose="00000400000000000000" pitchFamily="2" charset="0"/>
              </a:rPr>
              <a:t>Residence</a:t>
            </a:r>
            <a:r>
              <a:rPr lang="fr-CH" sz="1600" kern="0" dirty="0" smtClean="0">
                <a:latin typeface="Frutiger 55 Roman" panose="00000400000000000000" pitchFamily="2" charset="0"/>
              </a:rPr>
              <a:t> in IT</a:t>
            </a: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fr-CH" sz="1600" kern="0" dirty="0">
              <a:latin typeface="Frutiger 55 Roman" panose="00000400000000000000" pitchFamily="2" charset="0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r>
              <a:rPr lang="fr-CH" sz="1600" u="sng" kern="0" dirty="0" smtClean="0">
                <a:latin typeface="Frutiger 55 Roman" panose="00000400000000000000" pitchFamily="2" charset="0"/>
              </a:rPr>
              <a:t>If</a:t>
            </a:r>
            <a:r>
              <a:rPr lang="fr-CH" sz="1600" kern="0" dirty="0" smtClean="0">
                <a:latin typeface="Frutiger 55 Roman" panose="00000400000000000000" pitchFamily="2" charset="0"/>
              </a:rPr>
              <a:t> </a:t>
            </a:r>
            <a:r>
              <a:rPr lang="fr-CH" sz="1600" kern="0" dirty="0" err="1" smtClean="0">
                <a:latin typeface="Frutiger 55 Roman" panose="00000400000000000000" pitchFamily="2" charset="0"/>
              </a:rPr>
              <a:t>object</a:t>
            </a:r>
            <a:r>
              <a:rPr lang="fr-CH" sz="1600" kern="0" dirty="0" smtClean="0">
                <a:latin typeface="Frutiger 55 Roman" panose="00000400000000000000" pitchFamily="2" charset="0"/>
              </a:rPr>
              <a:t> to </a:t>
            </a:r>
            <a:r>
              <a:rPr lang="fr-CH" sz="1600" kern="0" dirty="0" err="1" smtClean="0">
                <a:latin typeface="Frutiger 55 Roman" panose="00000400000000000000" pitchFamily="2" charset="0"/>
              </a:rPr>
              <a:t>be</a:t>
            </a:r>
            <a:r>
              <a:rPr lang="fr-CH" sz="1600" kern="0" dirty="0" smtClean="0">
                <a:latin typeface="Frutiger 55 Roman" panose="00000400000000000000" pitchFamily="2" charset="0"/>
              </a:rPr>
              <a:t> </a:t>
            </a:r>
            <a:r>
              <a:rPr lang="fr-CH" sz="1600" kern="0" dirty="0" err="1" smtClean="0">
                <a:latin typeface="Frutiger 55 Roman" panose="00000400000000000000" pitchFamily="2" charset="0"/>
              </a:rPr>
              <a:t>protected</a:t>
            </a:r>
            <a:r>
              <a:rPr lang="fr-CH" sz="1600" kern="0" dirty="0" smtClean="0">
                <a:latin typeface="Frutiger 55 Roman" panose="00000400000000000000" pitchFamily="2" charset="0"/>
              </a:rPr>
              <a:t> </a:t>
            </a:r>
            <a:r>
              <a:rPr lang="fr-CH" sz="1600" kern="0" dirty="0" err="1" smtClean="0">
                <a:latin typeface="Frutiger 55 Roman" panose="00000400000000000000" pitchFamily="2" charset="0"/>
              </a:rPr>
              <a:t>could</a:t>
            </a:r>
            <a:r>
              <a:rPr lang="fr-CH" sz="1600" kern="0" dirty="0" smtClean="0">
                <a:latin typeface="Frutiger 55 Roman" panose="00000400000000000000" pitchFamily="2" charset="0"/>
              </a:rPr>
              <a:t> </a:t>
            </a:r>
            <a:r>
              <a:rPr lang="fr-CH" sz="1600" kern="0" dirty="0" err="1" smtClean="0">
                <a:latin typeface="Frutiger 55 Roman" panose="00000400000000000000" pitchFamily="2" charset="0"/>
              </a:rPr>
              <a:t>be</a:t>
            </a:r>
            <a:r>
              <a:rPr lang="fr-CH" sz="1600" kern="0" dirty="0" smtClean="0">
                <a:latin typeface="Frutiger 55 Roman" panose="00000400000000000000" pitchFamily="2" charset="0"/>
              </a:rPr>
              <a:t> </a:t>
            </a:r>
            <a:r>
              <a:rPr lang="fr-CH" sz="1600" kern="0" dirty="0" err="1" smtClean="0">
                <a:latin typeface="Frutiger 55 Roman" panose="00000400000000000000" pitchFamily="2" charset="0"/>
              </a:rPr>
              <a:t>useful</a:t>
            </a:r>
            <a:r>
              <a:rPr lang="fr-CH" sz="1600" kern="0" dirty="0" smtClean="0">
                <a:latin typeface="Frutiger 55 Roman" panose="00000400000000000000" pitchFamily="2" charset="0"/>
              </a:rPr>
              <a:t> for </a:t>
            </a:r>
            <a:r>
              <a:rPr lang="fr-CH" sz="1600" kern="0" dirty="0" err="1" smtClean="0">
                <a:latin typeface="Frutiger 55 Roman" panose="00000400000000000000" pitchFamily="2" charset="0"/>
              </a:rPr>
              <a:t>Italy’s</a:t>
            </a:r>
            <a:r>
              <a:rPr lang="fr-CH" sz="1600" kern="0" dirty="0" smtClean="0">
                <a:latin typeface="Frutiger 55 Roman" panose="00000400000000000000" pitchFamily="2" charset="0"/>
              </a:rPr>
              <a:t> </a:t>
            </a:r>
            <a:r>
              <a:rPr lang="fr-CH" sz="1600" kern="0" dirty="0" err="1" smtClean="0">
                <a:latin typeface="Frutiger 55 Roman" panose="00000400000000000000" pitchFamily="2" charset="0"/>
              </a:rPr>
              <a:t>defence</a:t>
            </a:r>
            <a:endParaRPr lang="fr-CH" sz="1600" kern="0" dirty="0" smtClean="0">
              <a:latin typeface="Frutiger 55 Roman" panose="00000400000000000000" pitchFamily="2" charset="0"/>
            </a:endParaRPr>
          </a:p>
          <a:p>
            <a:pPr>
              <a:lnSpc>
                <a:spcPct val="120000"/>
              </a:lnSpc>
              <a:buClr>
                <a:srgbClr val="FFC000"/>
              </a:buClr>
              <a:defRPr/>
            </a:pPr>
            <a:endParaRPr lang="fr-CH" sz="1600" u="sng" kern="0" dirty="0">
              <a:latin typeface="Frutiger 55 Roman" panose="00000400000000000000" pitchFamily="2" charset="0"/>
            </a:endParaRPr>
          </a:p>
          <a:p>
            <a:pPr>
              <a:lnSpc>
                <a:spcPct val="120000"/>
              </a:lnSpc>
              <a:buClr>
                <a:srgbClr val="FFC000"/>
              </a:buClr>
              <a:defRPr/>
            </a:pPr>
            <a:r>
              <a:rPr lang="fr-CH" sz="1600" kern="0" dirty="0" err="1" smtClean="0">
                <a:latin typeface="Frutiger 55 Roman" panose="00000400000000000000" pitchFamily="2" charset="0"/>
              </a:rPr>
              <a:t>After</a:t>
            </a:r>
            <a:r>
              <a:rPr lang="fr-CH" sz="1600" kern="0" dirty="0" smtClean="0">
                <a:latin typeface="Frutiger 55 Roman" panose="00000400000000000000" pitchFamily="2" charset="0"/>
              </a:rPr>
              <a:t> 90 </a:t>
            </a:r>
            <a:r>
              <a:rPr lang="fr-CH" sz="1600" kern="0" dirty="0" err="1" smtClean="0">
                <a:latin typeface="Frutiger 55 Roman" panose="00000400000000000000" pitchFamily="2" charset="0"/>
              </a:rPr>
              <a:t>days</a:t>
            </a:r>
            <a:r>
              <a:rPr lang="fr-CH" sz="1600" kern="0" dirty="0" smtClean="0">
                <a:latin typeface="Frutiger 55 Roman" panose="00000400000000000000" pitchFamily="2" charset="0"/>
              </a:rPr>
              <a:t> </a:t>
            </a:r>
            <a:r>
              <a:rPr lang="fr-CH" sz="1600" kern="0" dirty="0" err="1" smtClean="0">
                <a:latin typeface="Frutiger 55 Roman" panose="00000400000000000000" pitchFamily="2" charset="0"/>
              </a:rPr>
              <a:t>from</a:t>
            </a:r>
            <a:r>
              <a:rPr lang="fr-CH" sz="1600" kern="0" dirty="0" smtClean="0">
                <a:latin typeface="Frutiger 55 Roman" panose="00000400000000000000" pitchFamily="2" charset="0"/>
              </a:rPr>
              <a:t> the </a:t>
            </a:r>
            <a:r>
              <a:rPr lang="fr-CH" sz="1600" kern="0" dirty="0" err="1" smtClean="0">
                <a:latin typeface="Frutiger 55 Roman" panose="00000400000000000000" pitchFamily="2" charset="0"/>
              </a:rPr>
              <a:t>filing</a:t>
            </a:r>
            <a:r>
              <a:rPr lang="fr-CH" sz="1600" kern="0" dirty="0" smtClean="0">
                <a:latin typeface="Frutiger 55 Roman" panose="00000400000000000000" pitchFamily="2" charset="0"/>
              </a:rPr>
              <a:t> and if NO communications </a:t>
            </a:r>
            <a:r>
              <a:rPr lang="fr-CH" sz="1600" kern="0" dirty="0" err="1" smtClean="0">
                <a:latin typeface="Frutiger 55 Roman" panose="00000400000000000000" pitchFamily="2" charset="0"/>
              </a:rPr>
              <a:t>received</a:t>
            </a:r>
            <a:r>
              <a:rPr lang="fr-CH" sz="1600" kern="0" dirty="0" smtClean="0">
                <a:latin typeface="Frutiger 55 Roman" panose="00000400000000000000" pitchFamily="2" charset="0"/>
              </a:rPr>
              <a:t>, </a:t>
            </a:r>
            <a:r>
              <a:rPr lang="fr-CH" sz="1600" kern="0" dirty="0" err="1" smtClean="0">
                <a:latin typeface="Frutiger 55 Roman" panose="00000400000000000000" pitchFamily="2" charset="0"/>
              </a:rPr>
              <a:t>filing</a:t>
            </a:r>
            <a:r>
              <a:rPr lang="fr-CH" sz="1600" kern="0" dirty="0" smtClean="0">
                <a:latin typeface="Frutiger 55 Roman" panose="00000400000000000000" pitchFamily="2" charset="0"/>
              </a:rPr>
              <a:t> </a:t>
            </a:r>
            <a:r>
              <a:rPr lang="fr-CH" sz="1600" kern="0" dirty="0">
                <a:latin typeface="Frutiger 55 Roman" panose="00000400000000000000" pitchFamily="2" charset="0"/>
              </a:rPr>
              <a:t>at EPO or </a:t>
            </a:r>
            <a:r>
              <a:rPr lang="fr-CH" sz="1600" kern="0" dirty="0" err="1">
                <a:latin typeface="Frutiger 55 Roman" panose="00000400000000000000" pitchFamily="2" charset="0"/>
              </a:rPr>
              <a:t>Foreign</a:t>
            </a:r>
            <a:r>
              <a:rPr lang="fr-CH" sz="1600" kern="0" dirty="0">
                <a:latin typeface="Frutiger 55 Roman" panose="00000400000000000000" pitchFamily="2" charset="0"/>
              </a:rPr>
              <a:t> Patent Offices </a:t>
            </a:r>
            <a:r>
              <a:rPr lang="fr-CH" sz="1600" kern="0" dirty="0" err="1" smtClean="0">
                <a:latin typeface="Frutiger 55 Roman" panose="00000400000000000000" pitchFamily="2" charset="0"/>
              </a:rPr>
              <a:t>is</a:t>
            </a:r>
            <a:r>
              <a:rPr lang="fr-CH" sz="1600" kern="0" dirty="0" smtClean="0">
                <a:latin typeface="Frutiger 55 Roman" panose="00000400000000000000" pitchFamily="2" charset="0"/>
              </a:rPr>
              <a:t> possible</a:t>
            </a: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fr-CH" sz="1600" kern="0" dirty="0">
              <a:latin typeface="Frutiger 55 Roman" panose="00000400000000000000" pitchFamily="2" charset="0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fr-CH" sz="1600" kern="0" dirty="0">
              <a:latin typeface="Frutiger 55 Roman" panose="00000400000000000000" pitchFamily="2" charset="0"/>
            </a:endParaRPr>
          </a:p>
          <a:p>
            <a:pPr>
              <a:lnSpc>
                <a:spcPct val="120000"/>
              </a:lnSpc>
              <a:buClr>
                <a:srgbClr val="FFC000"/>
              </a:buClr>
              <a:defRPr/>
            </a:pPr>
            <a:r>
              <a:rPr lang="fr-CH" sz="1600" u="sng" kern="0" dirty="0" smtClean="0">
                <a:latin typeface="Frutiger 55 Roman" panose="00000400000000000000" pitchFamily="2" charset="0"/>
              </a:rPr>
              <a:t>«If</a:t>
            </a:r>
            <a:r>
              <a:rPr lang="fr-CH" sz="1600" kern="0" dirty="0" smtClean="0">
                <a:latin typeface="Frutiger 55 Roman" panose="00000400000000000000" pitchFamily="2" charset="0"/>
              </a:rPr>
              <a:t> </a:t>
            </a:r>
            <a:r>
              <a:rPr lang="fr-CH" sz="1600" kern="0" dirty="0" err="1">
                <a:latin typeface="Frutiger 55 Roman" panose="00000400000000000000" pitchFamily="2" charset="0"/>
              </a:rPr>
              <a:t>object</a:t>
            </a:r>
            <a:r>
              <a:rPr lang="fr-CH" sz="1600" kern="0" dirty="0">
                <a:latin typeface="Frutiger 55 Roman" panose="00000400000000000000" pitchFamily="2" charset="0"/>
              </a:rPr>
              <a:t> to </a:t>
            </a:r>
            <a:r>
              <a:rPr lang="fr-CH" sz="1600" kern="0" dirty="0" err="1">
                <a:latin typeface="Frutiger 55 Roman" panose="00000400000000000000" pitchFamily="2" charset="0"/>
              </a:rPr>
              <a:t>be</a:t>
            </a:r>
            <a:r>
              <a:rPr lang="fr-CH" sz="1600" kern="0" dirty="0">
                <a:latin typeface="Frutiger 55 Roman" panose="00000400000000000000" pitchFamily="2" charset="0"/>
              </a:rPr>
              <a:t> </a:t>
            </a:r>
            <a:r>
              <a:rPr lang="fr-CH" sz="1600" kern="0" dirty="0" err="1">
                <a:latin typeface="Frutiger 55 Roman" panose="00000400000000000000" pitchFamily="2" charset="0"/>
              </a:rPr>
              <a:t>protected</a:t>
            </a:r>
            <a:r>
              <a:rPr lang="fr-CH" sz="1600" kern="0" dirty="0">
                <a:latin typeface="Frutiger 55 Roman" panose="00000400000000000000" pitchFamily="2" charset="0"/>
              </a:rPr>
              <a:t> </a:t>
            </a:r>
            <a:r>
              <a:rPr lang="fr-CH" sz="1600" kern="0" dirty="0" err="1">
                <a:latin typeface="Frutiger 55 Roman" panose="00000400000000000000" pitchFamily="2" charset="0"/>
              </a:rPr>
              <a:t>could</a:t>
            </a:r>
            <a:r>
              <a:rPr lang="fr-CH" sz="1600" kern="0" dirty="0">
                <a:latin typeface="Frutiger 55 Roman" panose="00000400000000000000" pitchFamily="2" charset="0"/>
              </a:rPr>
              <a:t> </a:t>
            </a:r>
            <a:r>
              <a:rPr lang="fr-CH" sz="1600" kern="0" dirty="0" err="1">
                <a:latin typeface="Frutiger 55 Roman" panose="00000400000000000000" pitchFamily="2" charset="0"/>
              </a:rPr>
              <a:t>be</a:t>
            </a:r>
            <a:r>
              <a:rPr lang="fr-CH" sz="1600" kern="0" dirty="0">
                <a:latin typeface="Frutiger 55 Roman" panose="00000400000000000000" pitchFamily="2" charset="0"/>
              </a:rPr>
              <a:t> </a:t>
            </a:r>
            <a:r>
              <a:rPr lang="fr-CH" sz="1600" kern="0" dirty="0" err="1" smtClean="0">
                <a:latin typeface="Frutiger 55 Roman" panose="00000400000000000000" pitchFamily="2" charset="0"/>
              </a:rPr>
              <a:t>useful</a:t>
            </a:r>
            <a:r>
              <a:rPr lang="fr-CH" sz="1600" kern="0" dirty="0" smtClean="0">
                <a:latin typeface="Frutiger 55 Roman" panose="00000400000000000000" pitchFamily="2" charset="0"/>
              </a:rPr>
              <a:t> </a:t>
            </a:r>
            <a:r>
              <a:rPr lang="fr-CH" sz="1600" kern="0" dirty="0">
                <a:latin typeface="Frutiger 55 Roman" panose="00000400000000000000" pitchFamily="2" charset="0"/>
              </a:rPr>
              <a:t>for </a:t>
            </a:r>
            <a:r>
              <a:rPr lang="fr-CH" sz="1600" kern="0" dirty="0" err="1">
                <a:latin typeface="Frutiger 55 Roman" panose="00000400000000000000" pitchFamily="2" charset="0"/>
              </a:rPr>
              <a:t>Italy’s</a:t>
            </a:r>
            <a:r>
              <a:rPr lang="fr-CH" sz="1600" kern="0" dirty="0">
                <a:latin typeface="Frutiger 55 Roman" panose="00000400000000000000" pitchFamily="2" charset="0"/>
              </a:rPr>
              <a:t> </a:t>
            </a:r>
            <a:r>
              <a:rPr lang="fr-CH" sz="1600" kern="0" dirty="0" err="1" smtClean="0">
                <a:latin typeface="Frutiger 55 Roman" panose="00000400000000000000" pitchFamily="2" charset="0"/>
              </a:rPr>
              <a:t>defence</a:t>
            </a:r>
            <a:r>
              <a:rPr lang="fr-CH" sz="1600" kern="0" dirty="0" smtClean="0">
                <a:latin typeface="Frutiger 55 Roman" panose="00000400000000000000" pitchFamily="2" charset="0"/>
              </a:rPr>
              <a:t>» </a:t>
            </a:r>
            <a:r>
              <a:rPr lang="fr-CH" sz="1600" kern="0" dirty="0" smtClean="0">
                <a:latin typeface="Frutiger 55 Roman" panose="00000400000000000000" pitchFamily="2" charset="0"/>
                <a:sym typeface="Symbol" panose="05050102010706020507" pitchFamily="18" charset="2"/>
              </a:rPr>
              <a:t> </a:t>
            </a:r>
            <a:r>
              <a:rPr lang="fr-CH" sz="1600" kern="0" dirty="0" err="1" smtClean="0">
                <a:latin typeface="Frutiger 55 Roman" panose="00000400000000000000" pitchFamily="2" charset="0"/>
                <a:sym typeface="Symbol" panose="05050102010706020507" pitchFamily="18" charset="2"/>
              </a:rPr>
              <a:t>applicant</a:t>
            </a:r>
            <a:r>
              <a:rPr lang="fr-CH" sz="1600" kern="0" dirty="0" smtClean="0">
                <a:latin typeface="Frutiger 55 Roman" panose="00000400000000000000" pitchFamily="2" charset="0"/>
                <a:sym typeface="Symbol" panose="05050102010706020507" pitchFamily="18" charset="2"/>
              </a:rPr>
              <a:t> </a:t>
            </a:r>
            <a:r>
              <a:rPr lang="fr-CH" sz="1600" kern="0" dirty="0" err="1" smtClean="0">
                <a:latin typeface="Frutiger 55 Roman" panose="00000400000000000000" pitchFamily="2" charset="0"/>
                <a:sym typeface="Symbol" panose="05050102010706020507" pitchFamily="18" charset="2"/>
              </a:rPr>
              <a:t>responsability</a:t>
            </a:r>
            <a:endParaRPr lang="fr-CH" sz="1600" kern="0" dirty="0">
              <a:latin typeface="Frutiger 55 Roman" panose="00000400000000000000" pitchFamily="2" charset="0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fr-CH" sz="1600" kern="0" dirty="0" smtClean="0">
              <a:latin typeface="Frutiger 55 Roman" panose="00000400000000000000" pitchFamily="2" charset="0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fr-CH" sz="1600" kern="0" dirty="0">
              <a:latin typeface="Frutiger 55 Roman" panose="00000400000000000000" pitchFamily="2" charset="0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fr-CH" sz="1600" kern="0" dirty="0">
              <a:latin typeface="Frutiger 55 Roman" panose="00000400000000000000" pitchFamily="2" charset="0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fr-CH" sz="1600" kern="0" dirty="0">
              <a:solidFill>
                <a:srgbClr val="6093BB"/>
              </a:solidFill>
              <a:latin typeface="Frutiger 45 Light" pitchFamily="2" charset="0"/>
            </a:endParaRPr>
          </a:p>
          <a:p>
            <a:pPr>
              <a:lnSpc>
                <a:spcPct val="120000"/>
              </a:lnSpc>
              <a:buClr>
                <a:srgbClr val="FFC000"/>
              </a:buClr>
              <a:defRPr/>
            </a:pPr>
            <a:endParaRPr lang="fr-CH" sz="1600" kern="0" dirty="0">
              <a:solidFill>
                <a:srgbClr val="404B56"/>
              </a:solidFill>
              <a:latin typeface="Frutiger 55 Roman" pitchFamily="2" charset="0"/>
            </a:endParaRPr>
          </a:p>
          <a:p>
            <a:pPr marL="342900" indent="-342900">
              <a:lnSpc>
                <a:spcPct val="120000"/>
              </a:lnSpc>
              <a:defRPr/>
            </a:pPr>
            <a:endParaRPr lang="fr-CH" sz="1500" kern="0" dirty="0">
              <a:solidFill>
                <a:srgbClr val="404B56"/>
              </a:solidFill>
              <a:latin typeface="Frutiger 55 Roman" pitchFamily="2" charset="0"/>
              <a:cs typeface="+mn-cs"/>
            </a:endParaRPr>
          </a:p>
          <a:p>
            <a:pPr marL="342900" indent="-342900">
              <a:lnSpc>
                <a:spcPct val="120000"/>
              </a:lnSpc>
              <a:defRPr/>
            </a:pPr>
            <a:endParaRPr lang="fr-CH" sz="1500" kern="0" dirty="0">
              <a:solidFill>
                <a:srgbClr val="404B56"/>
              </a:solidFill>
              <a:latin typeface="Frutiger 55 Roman" pitchFamily="2" charset="0"/>
              <a:cs typeface="+mn-cs"/>
            </a:endParaRPr>
          </a:p>
          <a:p>
            <a:pPr marL="342900" indent="-342900">
              <a:lnSpc>
                <a:spcPct val="120000"/>
              </a:lnSpc>
              <a:defRPr/>
            </a:pPr>
            <a:r>
              <a:rPr lang="fr-CH" sz="1500" kern="0" dirty="0">
                <a:solidFill>
                  <a:srgbClr val="404B56"/>
                </a:solidFill>
                <a:latin typeface="Frutiger 55 Roman" pitchFamily="2" charset="0"/>
                <a:cs typeface="+mn-cs"/>
              </a:rPr>
              <a:t>			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424" y="4949500"/>
            <a:ext cx="513876" cy="445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19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Image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Sous-titre 2"/>
          <p:cNvSpPr txBox="1">
            <a:spLocks/>
          </p:cNvSpPr>
          <p:nvPr/>
        </p:nvSpPr>
        <p:spPr>
          <a:xfrm>
            <a:off x="4592638" y="84537"/>
            <a:ext cx="3179762" cy="5041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2000" dirty="0" err="1">
                <a:solidFill>
                  <a:schemeClr val="bg1"/>
                </a:solidFill>
                <a:latin typeface="Frutiger 45 Light" pitchFamily="2" charset="0"/>
                <a:cs typeface="Frutiger LT 55 Roman"/>
              </a:rPr>
              <a:t>Summary</a:t>
            </a:r>
            <a:endParaRPr lang="fr-FR" sz="2000" dirty="0">
              <a:solidFill>
                <a:schemeClr val="bg1"/>
              </a:solidFill>
              <a:latin typeface="Frutiger 45 Light" pitchFamily="2" charset="0"/>
              <a:cs typeface="Frutiger LT 55 Roman"/>
            </a:endParaRPr>
          </a:p>
        </p:txBody>
      </p:sp>
      <p:sp>
        <p:nvSpPr>
          <p:cNvPr id="7" name="Espace réservé du contenu 5"/>
          <p:cNvSpPr txBox="1">
            <a:spLocks/>
          </p:cNvSpPr>
          <p:nvPr/>
        </p:nvSpPr>
        <p:spPr bwMode="auto">
          <a:xfrm>
            <a:off x="1008063" y="1485900"/>
            <a:ext cx="7559675" cy="475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fr-FR" sz="2400" kern="0" dirty="0">
              <a:solidFill>
                <a:srgbClr val="404B56"/>
              </a:solidFill>
              <a:latin typeface="Frutiger 55 Roman" pitchFamily="2" charset="0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r>
              <a:rPr lang="fr-FR" sz="2400" kern="0" dirty="0" err="1" smtClean="0">
                <a:solidFill>
                  <a:schemeClr val="bg1">
                    <a:lumMod val="85000"/>
                  </a:schemeClr>
                </a:solidFill>
                <a:latin typeface="Frutiger 55 Roman" pitchFamily="2" charset="0"/>
              </a:rPr>
              <a:t>Brief</a:t>
            </a:r>
            <a:r>
              <a:rPr lang="fr-FR" sz="2400" kern="0" dirty="0" smtClean="0">
                <a:solidFill>
                  <a:schemeClr val="bg1">
                    <a:lumMod val="85000"/>
                  </a:schemeClr>
                </a:solidFill>
                <a:latin typeface="Frutiger 55 Roman" pitchFamily="2" charset="0"/>
              </a:rPr>
              <a:t> </a:t>
            </a:r>
            <a:r>
              <a:rPr lang="fr-FR" sz="2400" kern="0" dirty="0" err="1" smtClean="0">
                <a:solidFill>
                  <a:schemeClr val="bg1">
                    <a:lumMod val="85000"/>
                  </a:schemeClr>
                </a:solidFill>
                <a:latin typeface="Frutiger 55 Roman" pitchFamily="2" charset="0"/>
              </a:rPr>
              <a:t>overview</a:t>
            </a:r>
            <a:r>
              <a:rPr lang="fr-FR" sz="2400" kern="0" dirty="0" smtClean="0">
                <a:solidFill>
                  <a:schemeClr val="bg1">
                    <a:lumMod val="85000"/>
                  </a:schemeClr>
                </a:solidFill>
                <a:latin typeface="Frutiger 55 Roman" pitchFamily="2" charset="0"/>
              </a:rPr>
              <a:t> of the </a:t>
            </a:r>
            <a:r>
              <a:rPr lang="fr-FR" sz="2400" kern="0" dirty="0" err="1" smtClean="0">
                <a:solidFill>
                  <a:schemeClr val="bg1">
                    <a:lumMod val="85000"/>
                  </a:schemeClr>
                </a:solidFill>
                <a:latin typeface="Frutiger 55 Roman" pitchFamily="2" charset="0"/>
              </a:rPr>
              <a:t>law</a:t>
            </a:r>
            <a:endParaRPr lang="fr-FR" sz="2400" kern="0" dirty="0">
              <a:solidFill>
                <a:schemeClr val="bg1">
                  <a:lumMod val="85000"/>
                </a:schemeClr>
              </a:solidFill>
              <a:latin typeface="Frutiger 55 Roman" pitchFamily="2" charset="0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fr-FR" sz="2400" kern="0" dirty="0">
              <a:solidFill>
                <a:schemeClr val="bg1">
                  <a:lumMod val="85000"/>
                </a:schemeClr>
              </a:solidFill>
              <a:latin typeface="Frutiger 55 Roman" pitchFamily="2" charset="0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r>
              <a:rPr lang="fr-FR" sz="2400" kern="0" dirty="0" err="1" smtClean="0">
                <a:solidFill>
                  <a:schemeClr val="bg1">
                    <a:lumMod val="85000"/>
                  </a:schemeClr>
                </a:solidFill>
                <a:latin typeface="Frutiger 55 Roman" pitchFamily="2" charset="0"/>
              </a:rPr>
              <a:t>Italian</a:t>
            </a:r>
            <a:r>
              <a:rPr lang="fr-FR" sz="2400" kern="0" dirty="0" smtClean="0">
                <a:solidFill>
                  <a:schemeClr val="bg1">
                    <a:lumMod val="85000"/>
                  </a:schemeClr>
                </a:solidFill>
                <a:latin typeface="Frutiger 55 Roman" pitchFamily="2" charset="0"/>
              </a:rPr>
              <a:t> Patents and Patent Applications</a:t>
            </a:r>
            <a:endParaRPr lang="fr-FR" sz="2400" kern="0" dirty="0">
              <a:solidFill>
                <a:schemeClr val="bg1">
                  <a:lumMod val="85000"/>
                </a:schemeClr>
              </a:solidFill>
              <a:latin typeface="Frutiger 55 Roman" pitchFamily="2" charset="0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fr-FR" sz="2400" kern="0" dirty="0">
              <a:solidFill>
                <a:schemeClr val="bg1">
                  <a:lumMod val="85000"/>
                </a:schemeClr>
              </a:solidFill>
              <a:latin typeface="Frutiger 55 Roman" pitchFamily="2" charset="0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r>
              <a:rPr lang="fr-FR" sz="2400" kern="0" dirty="0" err="1" smtClean="0">
                <a:solidFill>
                  <a:srgbClr val="404B56"/>
                </a:solidFill>
                <a:latin typeface="Frutiger 55 Roman" pitchFamily="2" charset="0"/>
              </a:rPr>
              <a:t>Italian</a:t>
            </a:r>
            <a:r>
              <a:rPr lang="fr-FR" sz="2400" kern="0" dirty="0" smtClean="0">
                <a:solidFill>
                  <a:srgbClr val="404B56"/>
                </a:solidFill>
                <a:latin typeface="Frutiger 55 Roman" pitchFamily="2" charset="0"/>
              </a:rPr>
              <a:t> Utility </a:t>
            </a:r>
            <a:r>
              <a:rPr lang="fr-FR" sz="2400" kern="0" dirty="0" err="1" smtClean="0">
                <a:solidFill>
                  <a:srgbClr val="404B56"/>
                </a:solidFill>
                <a:latin typeface="Frutiger 55 Roman" pitchFamily="2" charset="0"/>
              </a:rPr>
              <a:t>Models</a:t>
            </a:r>
            <a:endParaRPr lang="fr-FR" sz="2400" kern="0" dirty="0" smtClean="0">
              <a:solidFill>
                <a:srgbClr val="404B56"/>
              </a:solidFill>
              <a:latin typeface="Frutiger 55 Roman" pitchFamily="2" charset="0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fr-FR" sz="2400" kern="0" dirty="0">
              <a:solidFill>
                <a:srgbClr val="404B56"/>
              </a:solidFill>
              <a:latin typeface="Frutiger 55 Roman" pitchFamily="2" charset="0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r>
              <a:rPr lang="fr-FR" sz="2400" kern="0" dirty="0" smtClean="0">
                <a:solidFill>
                  <a:schemeClr val="bg1">
                    <a:lumMod val="85000"/>
                  </a:schemeClr>
                </a:solidFill>
                <a:latin typeface="Frutiger 55 Roman" pitchFamily="2" charset="0"/>
              </a:rPr>
              <a:t>Possible propositions to clients</a:t>
            </a: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fr-FR" sz="2400" kern="0" dirty="0">
              <a:solidFill>
                <a:srgbClr val="404B56"/>
              </a:solidFill>
              <a:latin typeface="Frutiger 55 Roman" pitchFamily="2" charset="0"/>
            </a:endParaRPr>
          </a:p>
          <a:p>
            <a:pPr>
              <a:lnSpc>
                <a:spcPct val="120000"/>
              </a:lnSpc>
              <a:buClr>
                <a:srgbClr val="FFC000"/>
              </a:buClr>
              <a:defRPr/>
            </a:pPr>
            <a:endParaRPr lang="fr-FR" sz="1600" kern="0" dirty="0">
              <a:solidFill>
                <a:srgbClr val="404B56"/>
              </a:solidFill>
              <a:latin typeface="Frutiger 55 Roman" pitchFamily="2" charset="0"/>
            </a:endParaRPr>
          </a:p>
          <a:p>
            <a:pPr>
              <a:lnSpc>
                <a:spcPct val="120000"/>
              </a:lnSpc>
              <a:buClr>
                <a:srgbClr val="FFC000"/>
              </a:buClr>
              <a:defRPr/>
            </a:pPr>
            <a:r>
              <a:rPr lang="fr-FR" sz="1600" kern="0" dirty="0">
                <a:solidFill>
                  <a:srgbClr val="404B56"/>
                </a:solidFill>
                <a:latin typeface="Frutiger 55 Roman" pitchFamily="2" charset="0"/>
              </a:rPr>
              <a:t>	</a:t>
            </a: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fr-CH" sz="1600" kern="0" dirty="0">
              <a:solidFill>
                <a:srgbClr val="FF0000"/>
              </a:solidFill>
              <a:latin typeface="Frutiger 45 Light" pitchFamily="2" charset="0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fr-CH" sz="1600" kern="0" dirty="0">
              <a:solidFill>
                <a:srgbClr val="6093BB"/>
              </a:solidFill>
              <a:latin typeface="Frutiger 45 Light" pitchFamily="2" charset="0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fr-CH" sz="1600" kern="0" dirty="0">
              <a:solidFill>
                <a:srgbClr val="6093BB"/>
              </a:solidFill>
              <a:latin typeface="Frutiger 45 Light" pitchFamily="2" charset="0"/>
            </a:endParaRPr>
          </a:p>
          <a:p>
            <a:pPr>
              <a:lnSpc>
                <a:spcPct val="120000"/>
              </a:lnSpc>
              <a:buClr>
                <a:srgbClr val="FFC000"/>
              </a:buClr>
              <a:defRPr/>
            </a:pPr>
            <a:r>
              <a:rPr lang="fr-FR" sz="1600" kern="0" dirty="0">
                <a:solidFill>
                  <a:srgbClr val="404B56"/>
                </a:solidFill>
                <a:latin typeface="Frutiger 55 Roman" pitchFamily="2" charset="0"/>
                <a:cs typeface="+mn-cs"/>
              </a:rPr>
              <a:t>	</a:t>
            </a:r>
            <a:endParaRPr lang="fr-CH" sz="1500" kern="0" dirty="0">
              <a:solidFill>
                <a:srgbClr val="404B56"/>
              </a:solidFill>
              <a:latin typeface="Frutiger 55 Roman" pitchFamily="2" charset="0"/>
              <a:cs typeface="+mn-cs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fr-FR" sz="1500" kern="0" dirty="0">
              <a:solidFill>
                <a:srgbClr val="404B56"/>
              </a:solidFill>
              <a:latin typeface="Frutiger 55 Roman" pitchFamily="2" charset="0"/>
              <a:cs typeface="+mn-cs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fr-FR" sz="1500" kern="0" dirty="0">
              <a:solidFill>
                <a:srgbClr val="404B56"/>
              </a:solidFill>
              <a:latin typeface="Frutiger 55 Roman" pitchFamily="2" charset="0"/>
              <a:cs typeface="+mn-cs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fr-CH" sz="1500" kern="0" dirty="0">
              <a:solidFill>
                <a:srgbClr val="404B56"/>
              </a:solidFill>
              <a:latin typeface="Frutiger 55 Roman" pitchFamily="2" charset="0"/>
              <a:cs typeface="+mn-cs"/>
            </a:endParaRPr>
          </a:p>
          <a:p>
            <a:pPr marL="342900" indent="-342900">
              <a:lnSpc>
                <a:spcPct val="120000"/>
              </a:lnSpc>
              <a:defRPr/>
            </a:pPr>
            <a:r>
              <a:rPr lang="fr-CH" sz="1500" kern="0" dirty="0">
                <a:solidFill>
                  <a:srgbClr val="404B56"/>
                </a:solidFill>
                <a:latin typeface="Frutiger 55 Roman" pitchFamily="2" charset="0"/>
                <a:cs typeface="+mn-cs"/>
              </a:rPr>
              <a:t>	</a:t>
            </a:r>
          </a:p>
          <a:p>
            <a:pPr marL="342900" indent="-342900">
              <a:lnSpc>
                <a:spcPct val="120000"/>
              </a:lnSpc>
              <a:defRPr/>
            </a:pPr>
            <a:r>
              <a:rPr lang="fr-CH" sz="1500" kern="0" dirty="0">
                <a:solidFill>
                  <a:srgbClr val="404B56"/>
                </a:solidFill>
                <a:latin typeface="Frutiger 55 Roman" pitchFamily="2" charset="0"/>
                <a:cs typeface="+mn-cs"/>
              </a:rPr>
              <a:t>	</a:t>
            </a:r>
          </a:p>
          <a:p>
            <a:pPr marL="342900" indent="-342900">
              <a:lnSpc>
                <a:spcPct val="120000"/>
              </a:lnSpc>
              <a:defRPr/>
            </a:pPr>
            <a:r>
              <a:rPr lang="fr-CH" sz="1500" kern="0" dirty="0">
                <a:solidFill>
                  <a:srgbClr val="404B56"/>
                </a:solidFill>
                <a:latin typeface="Frutiger 55 Roman" pitchFamily="2" charset="0"/>
                <a:cs typeface="+mn-cs"/>
              </a:rPr>
              <a:t>	</a:t>
            </a:r>
          </a:p>
          <a:p>
            <a:pPr marL="342900" indent="-342900">
              <a:lnSpc>
                <a:spcPct val="120000"/>
              </a:lnSpc>
              <a:defRPr/>
            </a:pPr>
            <a:endParaRPr lang="fr-CH" sz="1500" kern="0" dirty="0">
              <a:solidFill>
                <a:srgbClr val="404B56"/>
              </a:solidFill>
              <a:latin typeface="Frutiger 55 Roman" pitchFamily="2" charset="0"/>
              <a:cs typeface="+mn-cs"/>
            </a:endParaRPr>
          </a:p>
          <a:p>
            <a:pPr marL="342900" indent="-342900">
              <a:lnSpc>
                <a:spcPct val="120000"/>
              </a:lnSpc>
              <a:defRPr/>
            </a:pPr>
            <a:endParaRPr lang="fr-CH" sz="1500" kern="0" dirty="0">
              <a:solidFill>
                <a:srgbClr val="404B56"/>
              </a:solidFill>
              <a:latin typeface="Frutiger 55 Roman" pitchFamily="2" charset="0"/>
              <a:cs typeface="+mn-cs"/>
            </a:endParaRPr>
          </a:p>
          <a:p>
            <a:pPr marL="342900" indent="-342900">
              <a:lnSpc>
                <a:spcPct val="120000"/>
              </a:lnSpc>
              <a:defRPr/>
            </a:pPr>
            <a:r>
              <a:rPr lang="fr-CH" sz="1500" kern="0" dirty="0">
                <a:solidFill>
                  <a:srgbClr val="404B56"/>
                </a:solidFill>
                <a:latin typeface="Frutiger 55 Roman" pitchFamily="2" charset="0"/>
                <a:cs typeface="+mn-cs"/>
              </a:rPr>
              <a:t>			</a:t>
            </a:r>
          </a:p>
        </p:txBody>
      </p:sp>
      <p:pic>
        <p:nvPicPr>
          <p:cNvPr id="8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7738" y="6407150"/>
            <a:ext cx="51435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2451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Image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Sous-titre 2"/>
          <p:cNvSpPr txBox="1">
            <a:spLocks/>
          </p:cNvSpPr>
          <p:nvPr/>
        </p:nvSpPr>
        <p:spPr>
          <a:xfrm>
            <a:off x="4592638" y="84537"/>
            <a:ext cx="3975100" cy="5041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2000" dirty="0" smtClean="0">
                <a:solidFill>
                  <a:schemeClr val="bg1"/>
                </a:solidFill>
                <a:latin typeface="Frutiger 45 Light" pitchFamily="2" charset="0"/>
                <a:cs typeface="Frutiger LT 55 Roman"/>
              </a:rPr>
              <a:t>Utility model</a:t>
            </a:r>
            <a:endParaRPr lang="fr-FR" sz="2000" dirty="0">
              <a:solidFill>
                <a:schemeClr val="bg1"/>
              </a:solidFill>
              <a:latin typeface="Frutiger 45 Light" pitchFamily="2" charset="0"/>
              <a:cs typeface="Frutiger LT 55 Roman"/>
            </a:endParaRPr>
          </a:p>
        </p:txBody>
      </p:sp>
      <p:pic>
        <p:nvPicPr>
          <p:cNvPr id="8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7738" y="6407150"/>
            <a:ext cx="51435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Espace réservé du contenu 5"/>
          <p:cNvSpPr txBox="1">
            <a:spLocks/>
          </p:cNvSpPr>
          <p:nvPr/>
        </p:nvSpPr>
        <p:spPr bwMode="auto">
          <a:xfrm>
            <a:off x="850900" y="1403350"/>
            <a:ext cx="7559675" cy="475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r>
              <a:rPr lang="en-US" sz="1600" kern="0" dirty="0" smtClean="0">
                <a:solidFill>
                  <a:srgbClr val="404B56"/>
                </a:solidFill>
                <a:latin typeface="Frutiger 55 Roman" pitchFamily="2" charset="0"/>
              </a:rPr>
              <a:t>Novelty</a:t>
            </a: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en-US" sz="1600" kern="0" dirty="0">
              <a:solidFill>
                <a:srgbClr val="404B56"/>
              </a:solidFill>
              <a:latin typeface="Frutiger 55 Roman" pitchFamily="2" charset="0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r>
              <a:rPr lang="en-US" sz="1600" kern="0" dirty="0" smtClean="0">
                <a:solidFill>
                  <a:srgbClr val="404B56"/>
                </a:solidFill>
                <a:latin typeface="Frutiger 55 Roman" pitchFamily="2" charset="0"/>
              </a:rPr>
              <a:t>Inventive concept different (special efficacy, comfort in its application or use)</a:t>
            </a: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en-US" sz="1600" kern="0" dirty="0">
              <a:solidFill>
                <a:srgbClr val="404B56"/>
              </a:solidFill>
              <a:latin typeface="Frutiger 55 Roman" pitchFamily="2" charset="0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r>
              <a:rPr lang="en-US" sz="1600" kern="0" dirty="0" smtClean="0">
                <a:solidFill>
                  <a:srgbClr val="404B56"/>
                </a:solidFill>
                <a:latin typeface="Frutiger 55 Roman" pitchFamily="2" charset="0"/>
              </a:rPr>
              <a:t>Efficacy implies in general a technical progress (not possible to protect an alternative as in patents)</a:t>
            </a: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en-US" sz="1600" kern="0" dirty="0">
              <a:solidFill>
                <a:srgbClr val="404B56"/>
              </a:solidFill>
              <a:latin typeface="Frutiger 55 Roman" pitchFamily="2" charset="0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en-US" sz="1600" kern="0" dirty="0">
              <a:solidFill>
                <a:srgbClr val="404B56"/>
              </a:solidFill>
              <a:latin typeface="Frutiger 55 Rom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9341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Image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Sous-titre 2"/>
          <p:cNvSpPr txBox="1">
            <a:spLocks/>
          </p:cNvSpPr>
          <p:nvPr/>
        </p:nvSpPr>
        <p:spPr>
          <a:xfrm>
            <a:off x="4592638" y="84537"/>
            <a:ext cx="3975100" cy="5041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2000" dirty="0" smtClean="0">
                <a:solidFill>
                  <a:schemeClr val="bg1"/>
                </a:solidFill>
                <a:latin typeface="Frutiger 45 Light" pitchFamily="2" charset="0"/>
                <a:cs typeface="Frutiger LT 55 Roman"/>
              </a:rPr>
              <a:t>Utility model</a:t>
            </a:r>
            <a:endParaRPr lang="fr-FR" sz="2000" dirty="0">
              <a:solidFill>
                <a:schemeClr val="bg1"/>
              </a:solidFill>
              <a:latin typeface="Frutiger 45 Light" pitchFamily="2" charset="0"/>
              <a:cs typeface="Frutiger LT 55 Roman"/>
            </a:endParaRPr>
          </a:p>
        </p:txBody>
      </p:sp>
      <p:pic>
        <p:nvPicPr>
          <p:cNvPr id="8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7738" y="6407150"/>
            <a:ext cx="51435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Espace réservé du contenu 5"/>
          <p:cNvSpPr txBox="1">
            <a:spLocks/>
          </p:cNvSpPr>
          <p:nvPr/>
        </p:nvSpPr>
        <p:spPr bwMode="auto">
          <a:xfrm>
            <a:off x="850900" y="1403350"/>
            <a:ext cx="7559675" cy="475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r>
              <a:rPr lang="en-US" sz="1600" kern="0" dirty="0" smtClean="0">
                <a:solidFill>
                  <a:srgbClr val="404B56"/>
                </a:solidFill>
                <a:latin typeface="Frutiger 55 Roman" pitchFamily="2" charset="0"/>
              </a:rPr>
              <a:t>10 years</a:t>
            </a: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en-US" sz="1600" kern="0" dirty="0">
              <a:solidFill>
                <a:srgbClr val="404B56"/>
              </a:solidFill>
              <a:latin typeface="Frutiger 55 Roman" pitchFamily="2" charset="0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r>
              <a:rPr lang="en-US" sz="1600" kern="0" dirty="0" smtClean="0">
                <a:solidFill>
                  <a:srgbClr val="404B56"/>
                </a:solidFill>
                <a:latin typeface="Frutiger 55 Roman" pitchFamily="2" charset="0"/>
              </a:rPr>
              <a:t>No substantive examination</a:t>
            </a: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en-US" sz="1600" kern="0" dirty="0">
              <a:solidFill>
                <a:srgbClr val="404B56"/>
              </a:solidFill>
              <a:latin typeface="Frutiger 55 Roman" pitchFamily="2" charset="0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r>
              <a:rPr lang="en-US" sz="1600" kern="0" dirty="0" smtClean="0">
                <a:solidFill>
                  <a:srgbClr val="404B56"/>
                </a:solidFill>
                <a:latin typeface="Frutiger 55 Roman" pitchFamily="2" charset="0"/>
              </a:rPr>
              <a:t>Possible to file at the same time a patent application and a utility model (A84(1) CPI)</a:t>
            </a: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en-US" sz="1600" kern="0" dirty="0">
              <a:solidFill>
                <a:srgbClr val="404B56"/>
              </a:solidFill>
              <a:latin typeface="Frutiger 55 Roman" pitchFamily="2" charset="0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r>
              <a:rPr lang="en-US" sz="1600" kern="0" dirty="0" smtClean="0">
                <a:solidFill>
                  <a:srgbClr val="404B56"/>
                </a:solidFill>
                <a:latin typeface="Frutiger 55 Roman" pitchFamily="2" charset="0"/>
              </a:rPr>
              <a:t>UIBM can ask the applicant to convert or a patent application into an utility model (A84(2) CPI)</a:t>
            </a: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en-US" sz="1600" kern="0" dirty="0">
              <a:solidFill>
                <a:srgbClr val="404B56"/>
              </a:solidFill>
              <a:latin typeface="Frutiger 55 Roman" pitchFamily="2" charset="0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r>
              <a:rPr lang="en-US" sz="1600" kern="0" dirty="0" smtClean="0">
                <a:solidFill>
                  <a:srgbClr val="404B56"/>
                </a:solidFill>
                <a:latin typeface="Frutiger 55 Roman" pitchFamily="2" charset="0"/>
              </a:rPr>
              <a:t>Divisional application into utility model possible</a:t>
            </a: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en-US" sz="1600" kern="0" dirty="0">
              <a:solidFill>
                <a:srgbClr val="404B56"/>
              </a:solidFill>
              <a:latin typeface="Frutiger 55 Rom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364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Image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8" y="-45371"/>
            <a:ext cx="9144000" cy="6858000"/>
          </a:xfrm>
          <a:prstGeom prst="rect">
            <a:avLst/>
          </a:prstGeom>
        </p:spPr>
      </p:pic>
      <p:sp>
        <p:nvSpPr>
          <p:cNvPr id="4" name="Sous-titre 2"/>
          <p:cNvSpPr txBox="1">
            <a:spLocks/>
          </p:cNvSpPr>
          <p:nvPr/>
        </p:nvSpPr>
        <p:spPr>
          <a:xfrm>
            <a:off x="4592638" y="84537"/>
            <a:ext cx="3975100" cy="5041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2000" dirty="0" smtClean="0">
                <a:solidFill>
                  <a:schemeClr val="bg1"/>
                </a:solidFill>
                <a:latin typeface="Frutiger 45 Light" pitchFamily="2" charset="0"/>
                <a:cs typeface="Frutiger LT 55 Roman"/>
              </a:rPr>
              <a:t>Conversion</a:t>
            </a:r>
            <a:endParaRPr lang="fr-FR" sz="2000" dirty="0">
              <a:solidFill>
                <a:schemeClr val="bg1"/>
              </a:solidFill>
              <a:latin typeface="Frutiger 45 Light" pitchFamily="2" charset="0"/>
              <a:cs typeface="Frutiger LT 55 Roman"/>
            </a:endParaRPr>
          </a:p>
        </p:txBody>
      </p:sp>
      <p:pic>
        <p:nvPicPr>
          <p:cNvPr id="8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7738" y="6407150"/>
            <a:ext cx="51435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Connecteur droit 2"/>
          <p:cNvCxnSpPr/>
          <p:nvPr/>
        </p:nvCxnSpPr>
        <p:spPr>
          <a:xfrm>
            <a:off x="850900" y="2649221"/>
            <a:ext cx="572928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>
            <a:off x="3516654" y="2400678"/>
            <a:ext cx="0" cy="25779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u contenu 5"/>
          <p:cNvSpPr txBox="1">
            <a:spLocks/>
          </p:cNvSpPr>
          <p:nvPr/>
        </p:nvSpPr>
        <p:spPr bwMode="auto">
          <a:xfrm>
            <a:off x="2721005" y="1915257"/>
            <a:ext cx="1594621" cy="431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20000"/>
              </a:lnSpc>
              <a:buClr>
                <a:srgbClr val="FFC000"/>
              </a:buClr>
              <a:defRPr/>
            </a:pPr>
            <a:r>
              <a:rPr lang="en-US" sz="1600" kern="0" dirty="0" smtClean="0">
                <a:solidFill>
                  <a:srgbClr val="404B56"/>
                </a:solidFill>
                <a:latin typeface="Frutiger 55 Roman" pitchFamily="2" charset="0"/>
              </a:rPr>
              <a:t>Nullity action</a:t>
            </a:r>
            <a:endParaRPr lang="fr-CH" sz="1500" kern="0" dirty="0">
              <a:solidFill>
                <a:srgbClr val="404B56"/>
              </a:solidFill>
              <a:latin typeface="Frutiger 55 Roman" pitchFamily="2" charset="0"/>
              <a:cs typeface="+mn-cs"/>
            </a:endParaRPr>
          </a:p>
        </p:txBody>
      </p:sp>
      <p:cxnSp>
        <p:nvCxnSpPr>
          <p:cNvPr id="13" name="Connecteur droit 12"/>
          <p:cNvCxnSpPr/>
          <p:nvPr/>
        </p:nvCxnSpPr>
        <p:spPr>
          <a:xfrm>
            <a:off x="5105876" y="2669731"/>
            <a:ext cx="0" cy="25779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Espace réservé du contenu 5"/>
          <p:cNvSpPr txBox="1">
            <a:spLocks/>
          </p:cNvSpPr>
          <p:nvPr/>
        </p:nvSpPr>
        <p:spPr bwMode="auto">
          <a:xfrm>
            <a:off x="3716286" y="2819101"/>
            <a:ext cx="2779922" cy="944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20000"/>
              </a:lnSpc>
              <a:buClr>
                <a:srgbClr val="FFC000"/>
              </a:buClr>
              <a:defRPr/>
            </a:pPr>
            <a:r>
              <a:rPr lang="en-US" sz="1600" kern="0" dirty="0" smtClean="0">
                <a:solidFill>
                  <a:srgbClr val="404B56"/>
                </a:solidFill>
                <a:latin typeface="Frutiger 55 Roman" pitchFamily="2" charset="0"/>
              </a:rPr>
              <a:t>(auxiliary) request for conversion to utility model </a:t>
            </a:r>
            <a:r>
              <a:rPr lang="en-US" sz="1600" i="1" kern="0" dirty="0">
                <a:solidFill>
                  <a:srgbClr val="404B56"/>
                </a:solidFill>
                <a:latin typeface="Frutiger 55 Roman" pitchFamily="2" charset="0"/>
              </a:rPr>
              <a:t>(at any time before decision also </a:t>
            </a:r>
            <a:r>
              <a:rPr lang="en-US" sz="1600" i="1" kern="0" dirty="0" smtClean="0">
                <a:solidFill>
                  <a:srgbClr val="404B56"/>
                </a:solidFill>
                <a:latin typeface="Frutiger 55 Roman" pitchFamily="2" charset="0"/>
              </a:rPr>
              <a:t>in appeal)</a:t>
            </a:r>
            <a:endParaRPr lang="fr-CH" sz="1500" i="1" kern="0" dirty="0">
              <a:solidFill>
                <a:srgbClr val="404B56"/>
              </a:solidFill>
              <a:latin typeface="Frutiger 55 Roman" pitchFamily="2" charset="0"/>
            </a:endParaRPr>
          </a:p>
        </p:txBody>
      </p:sp>
      <p:cxnSp>
        <p:nvCxnSpPr>
          <p:cNvPr id="16" name="Connecteur droit 15"/>
          <p:cNvCxnSpPr/>
          <p:nvPr/>
        </p:nvCxnSpPr>
        <p:spPr>
          <a:xfrm>
            <a:off x="6565709" y="2380768"/>
            <a:ext cx="0" cy="25779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Espace réservé du contenu 5"/>
          <p:cNvSpPr txBox="1">
            <a:spLocks/>
          </p:cNvSpPr>
          <p:nvPr/>
        </p:nvSpPr>
        <p:spPr bwMode="auto">
          <a:xfrm>
            <a:off x="4969513" y="1767817"/>
            <a:ext cx="3509429" cy="862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20000"/>
              </a:lnSpc>
              <a:buClr>
                <a:srgbClr val="FFC000"/>
              </a:buClr>
              <a:defRPr/>
            </a:pPr>
            <a:r>
              <a:rPr lang="en-US" sz="1600" kern="0" dirty="0" smtClean="0">
                <a:solidFill>
                  <a:srgbClr val="404B56"/>
                </a:solidFill>
                <a:latin typeface="Frutiger 55 Roman" pitchFamily="2" charset="0"/>
              </a:rPr>
              <a:t>Nullity decision: withdraws patent, but accepts conversion to UM</a:t>
            </a:r>
            <a:endParaRPr lang="fr-CH" sz="1500" kern="0" dirty="0">
              <a:solidFill>
                <a:srgbClr val="404B56"/>
              </a:solidFill>
              <a:latin typeface="Frutiger 55 Roman" pitchFamily="2" charset="0"/>
              <a:cs typeface="+mn-cs"/>
            </a:endParaRPr>
          </a:p>
        </p:txBody>
      </p:sp>
      <p:cxnSp>
        <p:nvCxnSpPr>
          <p:cNvPr id="18" name="Connecteur droit 17"/>
          <p:cNvCxnSpPr/>
          <p:nvPr/>
        </p:nvCxnSpPr>
        <p:spPr>
          <a:xfrm>
            <a:off x="7152830" y="3293123"/>
            <a:ext cx="14149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>
            <a:off x="6574255" y="2649221"/>
            <a:ext cx="578575" cy="64390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Espace réservé du contenu 5"/>
          <p:cNvSpPr txBox="1">
            <a:spLocks/>
          </p:cNvSpPr>
          <p:nvPr/>
        </p:nvSpPr>
        <p:spPr bwMode="auto">
          <a:xfrm>
            <a:off x="7222598" y="2952185"/>
            <a:ext cx="1536841" cy="862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20000"/>
              </a:lnSpc>
              <a:buClr>
                <a:srgbClr val="FFC000"/>
              </a:buClr>
              <a:defRPr/>
            </a:pPr>
            <a:r>
              <a:rPr lang="en-US" sz="1600" kern="0" dirty="0" smtClean="0">
                <a:solidFill>
                  <a:srgbClr val="404B56"/>
                </a:solidFill>
                <a:latin typeface="Frutiger 55 Roman" pitchFamily="2" charset="0"/>
              </a:rPr>
              <a:t>Utility model</a:t>
            </a:r>
            <a:endParaRPr lang="fr-CH" sz="1500" kern="0" dirty="0">
              <a:solidFill>
                <a:srgbClr val="404B56"/>
              </a:solidFill>
              <a:latin typeface="Frutiger 55 Roman" pitchFamily="2" charset="0"/>
              <a:cs typeface="+mn-cs"/>
            </a:endParaRPr>
          </a:p>
        </p:txBody>
      </p:sp>
      <p:sp>
        <p:nvSpPr>
          <p:cNvPr id="23" name="Espace réservé du contenu 5"/>
          <p:cNvSpPr txBox="1">
            <a:spLocks/>
          </p:cNvSpPr>
          <p:nvPr/>
        </p:nvSpPr>
        <p:spPr bwMode="auto">
          <a:xfrm>
            <a:off x="850899" y="793100"/>
            <a:ext cx="6455755" cy="862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20000"/>
              </a:lnSpc>
              <a:buClr>
                <a:srgbClr val="FFC000"/>
              </a:buClr>
              <a:defRPr/>
            </a:pPr>
            <a:r>
              <a:rPr lang="en-US" sz="1600" b="1" kern="0" dirty="0" smtClean="0">
                <a:solidFill>
                  <a:srgbClr val="404B56"/>
                </a:solidFill>
                <a:latin typeface="Frutiger 55 Roman" pitchFamily="2" charset="0"/>
              </a:rPr>
              <a:t>Italian patent (application) </a:t>
            </a:r>
            <a:r>
              <a:rPr lang="en-US" sz="1600" b="1" kern="0" dirty="0" smtClean="0">
                <a:solidFill>
                  <a:srgbClr val="404B56"/>
                </a:solidFill>
                <a:latin typeface="Frutiger 55 Roman" pitchFamily="2" charset="0"/>
                <a:sym typeface="Wingdings" panose="05000000000000000000" pitchFamily="2" charset="2"/>
              </a:rPr>
              <a:t> Italian utility model application</a:t>
            </a:r>
            <a:endParaRPr lang="fr-CH" sz="1500" b="1" kern="0" dirty="0">
              <a:solidFill>
                <a:srgbClr val="404B56"/>
              </a:solidFill>
              <a:latin typeface="Frutiger 55 Roman" pitchFamily="2" charset="0"/>
            </a:endParaRPr>
          </a:p>
        </p:txBody>
      </p:sp>
      <p:sp>
        <p:nvSpPr>
          <p:cNvPr id="27" name="Espace réservé du contenu 5"/>
          <p:cNvSpPr txBox="1">
            <a:spLocks/>
          </p:cNvSpPr>
          <p:nvPr/>
        </p:nvSpPr>
        <p:spPr bwMode="auto">
          <a:xfrm>
            <a:off x="850899" y="2302527"/>
            <a:ext cx="1594621" cy="734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20000"/>
              </a:lnSpc>
              <a:buClr>
                <a:srgbClr val="FFC000"/>
              </a:buClr>
              <a:defRPr/>
            </a:pPr>
            <a:r>
              <a:rPr lang="en-US" sz="1600" kern="0" dirty="0" smtClean="0">
                <a:solidFill>
                  <a:srgbClr val="404B56"/>
                </a:solidFill>
                <a:latin typeface="Frutiger 55 Roman" pitchFamily="2" charset="0"/>
              </a:rPr>
              <a:t>EP-IT patent</a:t>
            </a:r>
            <a:br>
              <a:rPr lang="en-US" sz="1600" kern="0" dirty="0" smtClean="0">
                <a:solidFill>
                  <a:srgbClr val="404B56"/>
                </a:solidFill>
                <a:latin typeface="Frutiger 55 Roman" pitchFamily="2" charset="0"/>
              </a:rPr>
            </a:br>
            <a:r>
              <a:rPr lang="en-US" sz="1600" kern="0" dirty="0" smtClean="0">
                <a:solidFill>
                  <a:srgbClr val="404B56"/>
                </a:solidFill>
                <a:latin typeface="Frutiger 55 Roman" pitchFamily="2" charset="0"/>
              </a:rPr>
              <a:t>IT patent</a:t>
            </a:r>
            <a:endParaRPr lang="fr-CH" sz="1500" kern="0" dirty="0">
              <a:solidFill>
                <a:srgbClr val="404B56"/>
              </a:solidFill>
              <a:latin typeface="Frutiger 55 Roman" pitchFamily="2" charset="0"/>
              <a:cs typeface="+mn-cs"/>
            </a:endParaRPr>
          </a:p>
        </p:txBody>
      </p:sp>
      <p:cxnSp>
        <p:nvCxnSpPr>
          <p:cNvPr id="28" name="Connecteur droit 27"/>
          <p:cNvCxnSpPr/>
          <p:nvPr/>
        </p:nvCxnSpPr>
        <p:spPr>
          <a:xfrm>
            <a:off x="851271" y="5091894"/>
            <a:ext cx="572928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/>
          <p:nvPr/>
        </p:nvCxnSpPr>
        <p:spPr>
          <a:xfrm>
            <a:off x="5654820" y="5091894"/>
            <a:ext cx="0" cy="257798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/>
          <p:nvPr/>
        </p:nvCxnSpPr>
        <p:spPr>
          <a:xfrm>
            <a:off x="6574626" y="4859020"/>
            <a:ext cx="0" cy="25779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/>
          <p:nvPr/>
        </p:nvCxnSpPr>
        <p:spPr>
          <a:xfrm>
            <a:off x="6574626" y="5091894"/>
            <a:ext cx="578575" cy="64390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Espace réservé du contenu 5"/>
          <p:cNvSpPr txBox="1">
            <a:spLocks/>
          </p:cNvSpPr>
          <p:nvPr/>
        </p:nvSpPr>
        <p:spPr bwMode="auto">
          <a:xfrm>
            <a:off x="7222969" y="5394858"/>
            <a:ext cx="1536841" cy="862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20000"/>
              </a:lnSpc>
              <a:buClr>
                <a:srgbClr val="FFC000"/>
              </a:buClr>
              <a:defRPr/>
            </a:pPr>
            <a:r>
              <a:rPr lang="en-US" sz="1600" kern="0" dirty="0" smtClean="0">
                <a:solidFill>
                  <a:srgbClr val="404B56"/>
                </a:solidFill>
                <a:latin typeface="Frutiger 55 Roman" pitchFamily="2" charset="0"/>
              </a:rPr>
              <a:t>Utility model application</a:t>
            </a:r>
            <a:endParaRPr lang="fr-CH" sz="1500" kern="0" dirty="0">
              <a:solidFill>
                <a:srgbClr val="404B56"/>
              </a:solidFill>
              <a:latin typeface="Frutiger 55 Roman" pitchFamily="2" charset="0"/>
              <a:cs typeface="+mn-cs"/>
            </a:endParaRPr>
          </a:p>
        </p:txBody>
      </p:sp>
      <p:sp>
        <p:nvSpPr>
          <p:cNvPr id="35" name="Espace réservé du contenu 5"/>
          <p:cNvSpPr txBox="1">
            <a:spLocks/>
          </p:cNvSpPr>
          <p:nvPr/>
        </p:nvSpPr>
        <p:spPr bwMode="auto">
          <a:xfrm>
            <a:off x="721287" y="4758874"/>
            <a:ext cx="1594621" cy="734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20000"/>
              </a:lnSpc>
              <a:buClr>
                <a:srgbClr val="FFC000"/>
              </a:buClr>
              <a:defRPr/>
            </a:pPr>
            <a:r>
              <a:rPr lang="en-US" sz="1600" kern="0" dirty="0" smtClean="0">
                <a:solidFill>
                  <a:srgbClr val="404B56"/>
                </a:solidFill>
                <a:latin typeface="Frutiger 55 Roman" pitchFamily="2" charset="0"/>
              </a:rPr>
              <a:t>IT patent application</a:t>
            </a:r>
            <a:endParaRPr lang="fr-CH" sz="1500" kern="0" dirty="0">
              <a:solidFill>
                <a:srgbClr val="404B56"/>
              </a:solidFill>
              <a:latin typeface="Frutiger 55 Roman" pitchFamily="2" charset="0"/>
              <a:cs typeface="+mn-cs"/>
            </a:endParaRPr>
          </a:p>
        </p:txBody>
      </p:sp>
      <p:cxnSp>
        <p:nvCxnSpPr>
          <p:cNvPr id="36" name="Connecteur droit 35"/>
          <p:cNvCxnSpPr/>
          <p:nvPr/>
        </p:nvCxnSpPr>
        <p:spPr>
          <a:xfrm>
            <a:off x="7153201" y="5735796"/>
            <a:ext cx="122975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Espace réservé du contenu 5"/>
          <p:cNvSpPr txBox="1">
            <a:spLocks/>
          </p:cNvSpPr>
          <p:nvPr/>
        </p:nvSpPr>
        <p:spPr bwMode="auto">
          <a:xfrm>
            <a:off x="5909907" y="4264493"/>
            <a:ext cx="1311603" cy="594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20000"/>
              </a:lnSpc>
              <a:buClr>
                <a:srgbClr val="FFC000"/>
              </a:buClr>
              <a:defRPr/>
            </a:pPr>
            <a:r>
              <a:rPr lang="en-US" sz="1600" kern="0" dirty="0" smtClean="0">
                <a:solidFill>
                  <a:srgbClr val="404B56"/>
                </a:solidFill>
                <a:latin typeface="Frutiger 55 Roman" pitchFamily="2" charset="0"/>
              </a:rPr>
              <a:t>Conversion   request</a:t>
            </a:r>
            <a:endParaRPr lang="fr-CH" sz="1500" kern="0" dirty="0">
              <a:solidFill>
                <a:srgbClr val="404B56"/>
              </a:solidFill>
              <a:latin typeface="Frutiger 55 Roman" pitchFamily="2" charset="0"/>
              <a:cs typeface="+mn-cs"/>
            </a:endParaRPr>
          </a:p>
        </p:txBody>
      </p:sp>
      <p:cxnSp>
        <p:nvCxnSpPr>
          <p:cNvPr id="39" name="Connecteur droit 38"/>
          <p:cNvCxnSpPr/>
          <p:nvPr/>
        </p:nvCxnSpPr>
        <p:spPr>
          <a:xfrm>
            <a:off x="2218947" y="4834096"/>
            <a:ext cx="0" cy="25779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Espace réservé du contenu 5"/>
          <p:cNvSpPr txBox="1">
            <a:spLocks/>
          </p:cNvSpPr>
          <p:nvPr/>
        </p:nvSpPr>
        <p:spPr bwMode="auto">
          <a:xfrm>
            <a:off x="1448141" y="4164347"/>
            <a:ext cx="1735534" cy="594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20000"/>
              </a:lnSpc>
              <a:buClr>
                <a:srgbClr val="FFC000"/>
              </a:buClr>
              <a:defRPr/>
            </a:pPr>
            <a:r>
              <a:rPr lang="en-US" sz="1600" kern="0" dirty="0" smtClean="0">
                <a:solidFill>
                  <a:srgbClr val="404B56"/>
                </a:solidFill>
                <a:latin typeface="Frutiger 55 Roman" pitchFamily="2" charset="0"/>
              </a:rPr>
              <a:t>Divisional into UM request</a:t>
            </a:r>
            <a:endParaRPr lang="fr-CH" sz="1500" kern="0" dirty="0">
              <a:solidFill>
                <a:srgbClr val="404B56"/>
              </a:solidFill>
              <a:latin typeface="Frutiger 55 Roman" pitchFamily="2" charset="0"/>
              <a:cs typeface="+mn-cs"/>
            </a:endParaRPr>
          </a:p>
        </p:txBody>
      </p:sp>
      <p:cxnSp>
        <p:nvCxnSpPr>
          <p:cNvPr id="41" name="Connecteur droit 40"/>
          <p:cNvCxnSpPr/>
          <p:nvPr/>
        </p:nvCxnSpPr>
        <p:spPr>
          <a:xfrm>
            <a:off x="2218947" y="5091894"/>
            <a:ext cx="578575" cy="64390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/>
          <p:cNvCxnSpPr/>
          <p:nvPr/>
        </p:nvCxnSpPr>
        <p:spPr>
          <a:xfrm>
            <a:off x="2797522" y="5735796"/>
            <a:ext cx="122975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Espace réservé du contenu 5"/>
          <p:cNvSpPr txBox="1">
            <a:spLocks/>
          </p:cNvSpPr>
          <p:nvPr/>
        </p:nvSpPr>
        <p:spPr bwMode="auto">
          <a:xfrm>
            <a:off x="2748233" y="5378804"/>
            <a:ext cx="1823767" cy="862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20000"/>
              </a:lnSpc>
              <a:buClr>
                <a:srgbClr val="FFC000"/>
              </a:buClr>
              <a:defRPr/>
            </a:pPr>
            <a:r>
              <a:rPr lang="en-US" sz="1600" kern="0" dirty="0" smtClean="0">
                <a:solidFill>
                  <a:srgbClr val="404B56"/>
                </a:solidFill>
                <a:latin typeface="Frutiger 55 Roman" pitchFamily="2" charset="0"/>
              </a:rPr>
              <a:t>Utility model application</a:t>
            </a:r>
            <a:endParaRPr lang="fr-CH" sz="1500" kern="0" dirty="0">
              <a:solidFill>
                <a:srgbClr val="404B56"/>
              </a:solidFill>
              <a:latin typeface="Frutiger 55 Roman" pitchFamily="2" charset="0"/>
              <a:cs typeface="+mn-cs"/>
            </a:endParaRPr>
          </a:p>
        </p:txBody>
      </p:sp>
      <p:sp>
        <p:nvSpPr>
          <p:cNvPr id="44" name="Espace réservé du contenu 5"/>
          <p:cNvSpPr txBox="1">
            <a:spLocks/>
          </p:cNvSpPr>
          <p:nvPr/>
        </p:nvSpPr>
        <p:spPr bwMode="auto">
          <a:xfrm>
            <a:off x="4735385" y="5331318"/>
            <a:ext cx="1838870" cy="594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20000"/>
              </a:lnSpc>
              <a:buClr>
                <a:srgbClr val="FFC000"/>
              </a:buClr>
              <a:defRPr/>
            </a:pPr>
            <a:r>
              <a:rPr lang="en-US" sz="1600" kern="0" dirty="0" err="1" smtClean="0">
                <a:solidFill>
                  <a:srgbClr val="404B56"/>
                </a:solidFill>
                <a:latin typeface="Frutiger 55 Roman" pitchFamily="2" charset="0"/>
              </a:rPr>
              <a:t>Evtl</a:t>
            </a:r>
            <a:r>
              <a:rPr lang="en-US" sz="1600" kern="0" dirty="0" smtClean="0">
                <a:solidFill>
                  <a:srgbClr val="404B56"/>
                </a:solidFill>
                <a:latin typeface="Frutiger 55 Roman" pitchFamily="2" charset="0"/>
              </a:rPr>
              <a:t>. request of office to convert</a:t>
            </a:r>
            <a:endParaRPr lang="fr-CH" sz="1500" kern="0" dirty="0">
              <a:solidFill>
                <a:srgbClr val="404B56"/>
              </a:solidFill>
              <a:latin typeface="Frutiger 55 Roman" pitchFamily="2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6665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Image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195" y="84537"/>
            <a:ext cx="9144000" cy="6858000"/>
          </a:xfrm>
          <a:prstGeom prst="rect">
            <a:avLst/>
          </a:prstGeom>
        </p:spPr>
      </p:pic>
      <p:sp>
        <p:nvSpPr>
          <p:cNvPr id="4" name="Sous-titre 2"/>
          <p:cNvSpPr txBox="1">
            <a:spLocks/>
          </p:cNvSpPr>
          <p:nvPr/>
        </p:nvSpPr>
        <p:spPr>
          <a:xfrm>
            <a:off x="4592638" y="84537"/>
            <a:ext cx="3975100" cy="5041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2000" dirty="0" smtClean="0">
                <a:solidFill>
                  <a:schemeClr val="bg1"/>
                </a:solidFill>
                <a:latin typeface="Frutiger 45 Light" pitchFamily="2" charset="0"/>
                <a:cs typeface="Frutiger LT 55 Roman"/>
              </a:rPr>
              <a:t>Transformation Art. 135 EPC</a:t>
            </a:r>
            <a:endParaRPr lang="fr-FR" sz="2000" dirty="0">
              <a:solidFill>
                <a:schemeClr val="bg1"/>
              </a:solidFill>
              <a:latin typeface="Frutiger 45 Light" pitchFamily="2" charset="0"/>
              <a:cs typeface="Frutiger LT 55 Roman"/>
            </a:endParaRPr>
          </a:p>
        </p:txBody>
      </p:sp>
      <p:pic>
        <p:nvPicPr>
          <p:cNvPr id="8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7738" y="6407150"/>
            <a:ext cx="51435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Espace réservé du contenu 5"/>
          <p:cNvSpPr txBox="1">
            <a:spLocks/>
          </p:cNvSpPr>
          <p:nvPr/>
        </p:nvSpPr>
        <p:spPr bwMode="auto">
          <a:xfrm>
            <a:off x="697994" y="900256"/>
            <a:ext cx="7643621" cy="1355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20000"/>
              </a:lnSpc>
              <a:buClr>
                <a:srgbClr val="FFC000"/>
              </a:buClr>
              <a:defRPr/>
            </a:pPr>
            <a:r>
              <a:rPr lang="en-US" sz="1600" b="1" kern="0" dirty="0" smtClean="0">
                <a:solidFill>
                  <a:srgbClr val="404B56"/>
                </a:solidFill>
                <a:latin typeface="Frutiger 55 Roman" pitchFamily="2" charset="0"/>
              </a:rPr>
              <a:t>European patent application </a:t>
            </a:r>
            <a:r>
              <a:rPr lang="en-US" sz="1600" b="1" kern="0" dirty="0" smtClean="0">
                <a:solidFill>
                  <a:srgbClr val="404B56"/>
                </a:solidFill>
                <a:latin typeface="Frutiger 55 Roman" pitchFamily="2" charset="0"/>
                <a:sym typeface="Wingdings" panose="05000000000000000000" pitchFamily="2" charset="2"/>
              </a:rPr>
              <a:t> Italian patent application</a:t>
            </a:r>
          </a:p>
          <a:p>
            <a:pPr>
              <a:lnSpc>
                <a:spcPct val="120000"/>
              </a:lnSpc>
              <a:buClr>
                <a:srgbClr val="FFC000"/>
              </a:buClr>
              <a:defRPr/>
            </a:pPr>
            <a:r>
              <a:rPr lang="en-US" sz="1400" kern="0" dirty="0" smtClean="0">
                <a:solidFill>
                  <a:srgbClr val="404B56"/>
                </a:solidFill>
                <a:latin typeface="Frutiger 55 Roman" pitchFamily="2" charset="0"/>
              </a:rPr>
              <a:t>Possible when EP application deemed to be withdrawn due to </a:t>
            </a:r>
          </a:p>
          <a:p>
            <a:pPr marL="285750" indent="-285750">
              <a:lnSpc>
                <a:spcPct val="120000"/>
              </a:lnSpc>
              <a:buClr>
                <a:srgbClr val="FFC000"/>
              </a:buClr>
              <a:buFont typeface="Wingdings" panose="05000000000000000000" pitchFamily="2" charset="2"/>
              <a:buChar char="Ø"/>
              <a:defRPr/>
            </a:pPr>
            <a:r>
              <a:rPr lang="en-US" sz="1400" kern="0" dirty="0" smtClean="0">
                <a:solidFill>
                  <a:srgbClr val="404B56"/>
                </a:solidFill>
                <a:latin typeface="Frutiger 55 Roman" pitchFamily="2" charset="0"/>
              </a:rPr>
              <a:t>Missing translation from Italian to E/D/F under Art. 14 EPC</a:t>
            </a:r>
          </a:p>
          <a:p>
            <a:pPr marL="285750" indent="-285750">
              <a:lnSpc>
                <a:spcPct val="120000"/>
              </a:lnSpc>
              <a:buClr>
                <a:srgbClr val="FFC000"/>
              </a:buClr>
              <a:buFont typeface="Wingdings" panose="05000000000000000000" pitchFamily="2" charset="2"/>
              <a:buChar char="Ø"/>
              <a:defRPr/>
            </a:pPr>
            <a:r>
              <a:rPr lang="en-US" sz="1400" kern="0" dirty="0" smtClean="0">
                <a:solidFill>
                  <a:srgbClr val="404B56"/>
                </a:solidFill>
                <a:latin typeface="Frutiger 55 Roman" pitchFamily="2" charset="0"/>
              </a:rPr>
              <a:t>EP application was not forwarded from UIBM to EPO under Art. 77 EPC</a:t>
            </a:r>
          </a:p>
          <a:p>
            <a:pPr>
              <a:lnSpc>
                <a:spcPct val="120000"/>
              </a:lnSpc>
              <a:buClr>
                <a:srgbClr val="FFC000"/>
              </a:buClr>
              <a:defRPr/>
            </a:pPr>
            <a:endParaRPr lang="en-US" sz="1400" kern="0" dirty="0">
              <a:solidFill>
                <a:srgbClr val="404B56"/>
              </a:solidFill>
              <a:latin typeface="Frutiger 55 Roman" pitchFamily="2" charset="0"/>
            </a:endParaRPr>
          </a:p>
        </p:txBody>
      </p:sp>
      <p:sp>
        <p:nvSpPr>
          <p:cNvPr id="45" name="Espace réservé du contenu 5"/>
          <p:cNvSpPr txBox="1">
            <a:spLocks/>
          </p:cNvSpPr>
          <p:nvPr/>
        </p:nvSpPr>
        <p:spPr bwMode="auto">
          <a:xfrm>
            <a:off x="697994" y="2488349"/>
            <a:ext cx="7643621" cy="1843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20000"/>
              </a:lnSpc>
              <a:buClr>
                <a:srgbClr val="FFC000"/>
              </a:buClr>
              <a:defRPr/>
            </a:pPr>
            <a:r>
              <a:rPr lang="en-US" sz="1600" b="1" kern="0" dirty="0" smtClean="0">
                <a:solidFill>
                  <a:srgbClr val="404B56"/>
                </a:solidFill>
                <a:latin typeface="Frutiger 55 Roman" pitchFamily="2" charset="0"/>
              </a:rPr>
              <a:t>European patent (application) </a:t>
            </a:r>
            <a:r>
              <a:rPr lang="en-US" sz="1600" b="1" kern="0" dirty="0" smtClean="0">
                <a:solidFill>
                  <a:srgbClr val="404B56"/>
                </a:solidFill>
                <a:latin typeface="Frutiger 55 Roman" pitchFamily="2" charset="0"/>
                <a:sym typeface="Wingdings" panose="05000000000000000000" pitchFamily="2" charset="2"/>
              </a:rPr>
              <a:t> Italian utility model application</a:t>
            </a:r>
          </a:p>
          <a:p>
            <a:pPr>
              <a:lnSpc>
                <a:spcPct val="120000"/>
              </a:lnSpc>
              <a:buClr>
                <a:srgbClr val="FFC000"/>
              </a:buClr>
              <a:defRPr/>
            </a:pPr>
            <a:r>
              <a:rPr lang="en-US" sz="1400" kern="0" dirty="0">
                <a:solidFill>
                  <a:srgbClr val="404B56"/>
                </a:solidFill>
                <a:latin typeface="Frutiger 55 Roman" pitchFamily="2" charset="0"/>
              </a:rPr>
              <a:t>Possible</a:t>
            </a:r>
            <a:r>
              <a:rPr lang="en-US" sz="1400" kern="0" dirty="0" smtClean="0">
                <a:solidFill>
                  <a:srgbClr val="404B56"/>
                </a:solidFill>
                <a:latin typeface="Frutiger 55 Roman" pitchFamily="2" charset="0"/>
              </a:rPr>
              <a:t> when EP (application)</a:t>
            </a:r>
          </a:p>
          <a:p>
            <a:pPr marL="285750" indent="-285750">
              <a:lnSpc>
                <a:spcPct val="120000"/>
              </a:lnSpc>
              <a:buClr>
                <a:srgbClr val="FFC000"/>
              </a:buClr>
              <a:buFont typeface="Wingdings" panose="05000000000000000000" pitchFamily="2" charset="2"/>
              <a:buChar char="Ø"/>
              <a:defRPr/>
            </a:pPr>
            <a:r>
              <a:rPr lang="en-US" sz="1400" kern="0" dirty="0">
                <a:solidFill>
                  <a:srgbClr val="404B56"/>
                </a:solidFill>
                <a:latin typeface="Frutiger 55 Roman" pitchFamily="2" charset="0"/>
              </a:rPr>
              <a:t>deemed to be withdrawn </a:t>
            </a:r>
            <a:endParaRPr lang="en-US" sz="1400" kern="0" dirty="0" smtClean="0">
              <a:solidFill>
                <a:srgbClr val="404B56"/>
              </a:solidFill>
              <a:latin typeface="Frutiger 55 Roman" pitchFamily="2" charset="0"/>
            </a:endParaRPr>
          </a:p>
          <a:p>
            <a:pPr marL="285750" indent="-285750">
              <a:lnSpc>
                <a:spcPct val="120000"/>
              </a:lnSpc>
              <a:buClr>
                <a:srgbClr val="FFC000"/>
              </a:buClr>
              <a:buFont typeface="Wingdings" panose="05000000000000000000" pitchFamily="2" charset="2"/>
              <a:buChar char="Ø"/>
              <a:defRPr/>
            </a:pPr>
            <a:r>
              <a:rPr lang="en-US" sz="1400" kern="0" dirty="0" smtClean="0">
                <a:solidFill>
                  <a:srgbClr val="404B56"/>
                </a:solidFill>
                <a:latin typeface="Frutiger 55 Roman" pitchFamily="2" charset="0"/>
              </a:rPr>
              <a:t>Withdrawn</a:t>
            </a:r>
          </a:p>
          <a:p>
            <a:pPr marL="285750" indent="-285750">
              <a:lnSpc>
                <a:spcPct val="120000"/>
              </a:lnSpc>
              <a:buClr>
                <a:srgbClr val="FFC000"/>
              </a:buClr>
              <a:buFont typeface="Wingdings" panose="05000000000000000000" pitchFamily="2" charset="2"/>
              <a:buChar char="Ø"/>
              <a:defRPr/>
            </a:pPr>
            <a:r>
              <a:rPr lang="en-US" sz="1400" kern="0" dirty="0" smtClean="0">
                <a:solidFill>
                  <a:srgbClr val="404B56"/>
                </a:solidFill>
                <a:latin typeface="Frutiger 55 Roman" pitchFamily="2" charset="0"/>
              </a:rPr>
              <a:t>Refused</a:t>
            </a:r>
          </a:p>
          <a:p>
            <a:pPr marL="285750" indent="-285750">
              <a:lnSpc>
                <a:spcPct val="120000"/>
              </a:lnSpc>
              <a:buClr>
                <a:srgbClr val="FFC000"/>
              </a:buClr>
              <a:buFont typeface="Wingdings" panose="05000000000000000000" pitchFamily="2" charset="2"/>
              <a:buChar char="Ø"/>
              <a:defRPr/>
            </a:pPr>
            <a:r>
              <a:rPr lang="en-US" sz="1400" b="1" kern="0" dirty="0" smtClean="0">
                <a:solidFill>
                  <a:srgbClr val="404B56"/>
                </a:solidFill>
                <a:latin typeface="Frutiger 55 Roman" pitchFamily="2" charset="0"/>
              </a:rPr>
              <a:t>Revoked</a:t>
            </a:r>
          </a:p>
        </p:txBody>
      </p:sp>
    </p:spTree>
    <p:extLst>
      <p:ext uri="{BB962C8B-B14F-4D97-AF65-F5344CB8AC3E}">
        <p14:creationId xmlns:p14="http://schemas.microsoft.com/office/powerpoint/2010/main" val="2592635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Image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Sous-titre 2"/>
          <p:cNvSpPr txBox="1">
            <a:spLocks/>
          </p:cNvSpPr>
          <p:nvPr/>
        </p:nvSpPr>
        <p:spPr>
          <a:xfrm>
            <a:off x="4592638" y="84537"/>
            <a:ext cx="3179762" cy="5041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2000" dirty="0" err="1">
                <a:solidFill>
                  <a:schemeClr val="bg1"/>
                </a:solidFill>
                <a:latin typeface="Frutiger 45 Light" pitchFamily="2" charset="0"/>
                <a:cs typeface="Frutiger LT 55 Roman"/>
              </a:rPr>
              <a:t>Summary</a:t>
            </a:r>
            <a:endParaRPr lang="fr-FR" sz="2000" dirty="0">
              <a:solidFill>
                <a:schemeClr val="bg1"/>
              </a:solidFill>
              <a:latin typeface="Frutiger 45 Light" pitchFamily="2" charset="0"/>
              <a:cs typeface="Frutiger LT 55 Roman"/>
            </a:endParaRPr>
          </a:p>
        </p:txBody>
      </p:sp>
      <p:sp>
        <p:nvSpPr>
          <p:cNvPr id="7" name="Espace réservé du contenu 5"/>
          <p:cNvSpPr txBox="1">
            <a:spLocks/>
          </p:cNvSpPr>
          <p:nvPr/>
        </p:nvSpPr>
        <p:spPr bwMode="auto">
          <a:xfrm>
            <a:off x="1008063" y="1485900"/>
            <a:ext cx="7559675" cy="475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fr-FR" sz="2400" kern="0" dirty="0">
              <a:solidFill>
                <a:srgbClr val="404B56"/>
              </a:solidFill>
              <a:latin typeface="Frutiger 55 Roman" pitchFamily="2" charset="0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r>
              <a:rPr lang="fr-FR" sz="2400" kern="0" dirty="0" err="1" smtClean="0">
                <a:solidFill>
                  <a:schemeClr val="bg1">
                    <a:lumMod val="85000"/>
                  </a:schemeClr>
                </a:solidFill>
                <a:latin typeface="Frutiger 55 Roman" pitchFamily="2" charset="0"/>
              </a:rPr>
              <a:t>Brief</a:t>
            </a:r>
            <a:r>
              <a:rPr lang="fr-FR" sz="2400" kern="0" dirty="0" smtClean="0">
                <a:solidFill>
                  <a:schemeClr val="bg1">
                    <a:lumMod val="85000"/>
                  </a:schemeClr>
                </a:solidFill>
                <a:latin typeface="Frutiger 55 Roman" pitchFamily="2" charset="0"/>
              </a:rPr>
              <a:t> </a:t>
            </a:r>
            <a:r>
              <a:rPr lang="fr-FR" sz="2400" kern="0" dirty="0" err="1" smtClean="0">
                <a:solidFill>
                  <a:schemeClr val="bg1">
                    <a:lumMod val="85000"/>
                  </a:schemeClr>
                </a:solidFill>
                <a:latin typeface="Frutiger 55 Roman" pitchFamily="2" charset="0"/>
              </a:rPr>
              <a:t>overview</a:t>
            </a:r>
            <a:r>
              <a:rPr lang="fr-FR" sz="2400" kern="0" dirty="0" smtClean="0">
                <a:solidFill>
                  <a:schemeClr val="bg1">
                    <a:lumMod val="85000"/>
                  </a:schemeClr>
                </a:solidFill>
                <a:latin typeface="Frutiger 55 Roman" pitchFamily="2" charset="0"/>
              </a:rPr>
              <a:t> of the </a:t>
            </a:r>
            <a:r>
              <a:rPr lang="fr-FR" sz="2400" kern="0" dirty="0" err="1" smtClean="0">
                <a:solidFill>
                  <a:schemeClr val="bg1">
                    <a:lumMod val="85000"/>
                  </a:schemeClr>
                </a:solidFill>
                <a:latin typeface="Frutiger 55 Roman" pitchFamily="2" charset="0"/>
              </a:rPr>
              <a:t>law</a:t>
            </a:r>
            <a:endParaRPr lang="fr-FR" sz="2400" kern="0" dirty="0">
              <a:solidFill>
                <a:schemeClr val="bg1">
                  <a:lumMod val="85000"/>
                </a:schemeClr>
              </a:solidFill>
              <a:latin typeface="Frutiger 55 Roman" pitchFamily="2" charset="0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fr-FR" sz="2400" kern="0" dirty="0">
              <a:solidFill>
                <a:schemeClr val="bg1">
                  <a:lumMod val="85000"/>
                </a:schemeClr>
              </a:solidFill>
              <a:latin typeface="Frutiger 55 Roman" pitchFamily="2" charset="0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r>
              <a:rPr lang="fr-FR" sz="2400" kern="0" dirty="0" err="1" smtClean="0">
                <a:solidFill>
                  <a:schemeClr val="bg1">
                    <a:lumMod val="85000"/>
                  </a:schemeClr>
                </a:solidFill>
                <a:latin typeface="Frutiger 55 Roman" pitchFamily="2" charset="0"/>
              </a:rPr>
              <a:t>Italian</a:t>
            </a:r>
            <a:r>
              <a:rPr lang="fr-FR" sz="2400" kern="0" dirty="0" smtClean="0">
                <a:solidFill>
                  <a:schemeClr val="bg1">
                    <a:lumMod val="85000"/>
                  </a:schemeClr>
                </a:solidFill>
                <a:latin typeface="Frutiger 55 Roman" pitchFamily="2" charset="0"/>
              </a:rPr>
              <a:t> Patents and Patent Applications</a:t>
            </a:r>
            <a:endParaRPr lang="fr-FR" sz="2400" kern="0" dirty="0">
              <a:solidFill>
                <a:schemeClr val="bg1">
                  <a:lumMod val="85000"/>
                </a:schemeClr>
              </a:solidFill>
              <a:latin typeface="Frutiger 55 Roman" pitchFamily="2" charset="0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fr-FR" sz="2400" kern="0" dirty="0">
              <a:solidFill>
                <a:schemeClr val="bg1">
                  <a:lumMod val="85000"/>
                </a:schemeClr>
              </a:solidFill>
              <a:latin typeface="Frutiger 55 Roman" pitchFamily="2" charset="0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r>
              <a:rPr lang="fr-FR" sz="2400" kern="0" dirty="0" err="1" smtClean="0">
                <a:solidFill>
                  <a:schemeClr val="bg1">
                    <a:lumMod val="85000"/>
                  </a:schemeClr>
                </a:solidFill>
                <a:latin typeface="Frutiger 55 Roman" pitchFamily="2" charset="0"/>
              </a:rPr>
              <a:t>Italian</a:t>
            </a:r>
            <a:r>
              <a:rPr lang="fr-FR" sz="2400" kern="0" dirty="0" smtClean="0">
                <a:solidFill>
                  <a:schemeClr val="bg1">
                    <a:lumMod val="85000"/>
                  </a:schemeClr>
                </a:solidFill>
                <a:latin typeface="Frutiger 55 Roman" pitchFamily="2" charset="0"/>
              </a:rPr>
              <a:t> Utility </a:t>
            </a:r>
            <a:r>
              <a:rPr lang="fr-FR" sz="2400" kern="0" dirty="0" err="1" smtClean="0">
                <a:solidFill>
                  <a:schemeClr val="bg1">
                    <a:lumMod val="85000"/>
                  </a:schemeClr>
                </a:solidFill>
                <a:latin typeface="Frutiger 55 Roman" pitchFamily="2" charset="0"/>
              </a:rPr>
              <a:t>Models</a:t>
            </a:r>
            <a:endParaRPr lang="fr-FR" sz="2400" kern="0" dirty="0" smtClean="0">
              <a:solidFill>
                <a:schemeClr val="bg1">
                  <a:lumMod val="85000"/>
                </a:schemeClr>
              </a:solidFill>
              <a:latin typeface="Frutiger 55 Roman" pitchFamily="2" charset="0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fr-FR" sz="2400" kern="0" dirty="0">
              <a:solidFill>
                <a:srgbClr val="404B56"/>
              </a:solidFill>
              <a:latin typeface="Frutiger 55 Roman" pitchFamily="2" charset="0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r>
              <a:rPr lang="fr-FR" sz="2400" kern="0" dirty="0" smtClean="0">
                <a:solidFill>
                  <a:srgbClr val="404B56"/>
                </a:solidFill>
                <a:latin typeface="Frutiger 55 Roman" pitchFamily="2" charset="0"/>
              </a:rPr>
              <a:t>Possible propositions to clients</a:t>
            </a: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fr-FR" sz="2400" kern="0" dirty="0">
              <a:solidFill>
                <a:srgbClr val="404B56"/>
              </a:solidFill>
              <a:latin typeface="Frutiger 55 Roman" pitchFamily="2" charset="0"/>
            </a:endParaRPr>
          </a:p>
          <a:p>
            <a:pPr>
              <a:lnSpc>
                <a:spcPct val="120000"/>
              </a:lnSpc>
              <a:buClr>
                <a:srgbClr val="FFC000"/>
              </a:buClr>
              <a:defRPr/>
            </a:pPr>
            <a:endParaRPr lang="fr-FR" sz="1600" kern="0" dirty="0">
              <a:solidFill>
                <a:srgbClr val="404B56"/>
              </a:solidFill>
              <a:latin typeface="Frutiger 55 Roman" pitchFamily="2" charset="0"/>
            </a:endParaRPr>
          </a:p>
          <a:p>
            <a:pPr>
              <a:lnSpc>
                <a:spcPct val="120000"/>
              </a:lnSpc>
              <a:buClr>
                <a:srgbClr val="FFC000"/>
              </a:buClr>
              <a:defRPr/>
            </a:pPr>
            <a:r>
              <a:rPr lang="fr-FR" sz="1600" kern="0" dirty="0">
                <a:solidFill>
                  <a:srgbClr val="404B56"/>
                </a:solidFill>
                <a:latin typeface="Frutiger 55 Roman" pitchFamily="2" charset="0"/>
              </a:rPr>
              <a:t>	</a:t>
            </a: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fr-CH" sz="1600" kern="0" dirty="0">
              <a:solidFill>
                <a:srgbClr val="FF0000"/>
              </a:solidFill>
              <a:latin typeface="Frutiger 45 Light" pitchFamily="2" charset="0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fr-CH" sz="1600" kern="0" dirty="0">
              <a:solidFill>
                <a:srgbClr val="6093BB"/>
              </a:solidFill>
              <a:latin typeface="Frutiger 45 Light" pitchFamily="2" charset="0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fr-CH" sz="1600" kern="0" dirty="0">
              <a:solidFill>
                <a:srgbClr val="6093BB"/>
              </a:solidFill>
              <a:latin typeface="Frutiger 45 Light" pitchFamily="2" charset="0"/>
            </a:endParaRPr>
          </a:p>
          <a:p>
            <a:pPr>
              <a:lnSpc>
                <a:spcPct val="120000"/>
              </a:lnSpc>
              <a:buClr>
                <a:srgbClr val="FFC000"/>
              </a:buClr>
              <a:defRPr/>
            </a:pPr>
            <a:r>
              <a:rPr lang="fr-FR" sz="1600" kern="0" dirty="0">
                <a:solidFill>
                  <a:srgbClr val="404B56"/>
                </a:solidFill>
                <a:latin typeface="Frutiger 55 Roman" pitchFamily="2" charset="0"/>
                <a:cs typeface="+mn-cs"/>
              </a:rPr>
              <a:t>	</a:t>
            </a:r>
            <a:endParaRPr lang="fr-CH" sz="1500" kern="0" dirty="0">
              <a:solidFill>
                <a:srgbClr val="404B56"/>
              </a:solidFill>
              <a:latin typeface="Frutiger 55 Roman" pitchFamily="2" charset="0"/>
              <a:cs typeface="+mn-cs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fr-FR" sz="1500" kern="0" dirty="0">
              <a:solidFill>
                <a:srgbClr val="404B56"/>
              </a:solidFill>
              <a:latin typeface="Frutiger 55 Roman" pitchFamily="2" charset="0"/>
              <a:cs typeface="+mn-cs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fr-FR" sz="1500" kern="0" dirty="0">
              <a:solidFill>
                <a:srgbClr val="404B56"/>
              </a:solidFill>
              <a:latin typeface="Frutiger 55 Roman" pitchFamily="2" charset="0"/>
              <a:cs typeface="+mn-cs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fr-CH" sz="1500" kern="0" dirty="0">
              <a:solidFill>
                <a:srgbClr val="404B56"/>
              </a:solidFill>
              <a:latin typeface="Frutiger 55 Roman" pitchFamily="2" charset="0"/>
              <a:cs typeface="+mn-cs"/>
            </a:endParaRPr>
          </a:p>
          <a:p>
            <a:pPr marL="342900" indent="-342900">
              <a:lnSpc>
                <a:spcPct val="120000"/>
              </a:lnSpc>
              <a:defRPr/>
            </a:pPr>
            <a:r>
              <a:rPr lang="fr-CH" sz="1500" kern="0" dirty="0">
                <a:solidFill>
                  <a:srgbClr val="404B56"/>
                </a:solidFill>
                <a:latin typeface="Frutiger 55 Roman" pitchFamily="2" charset="0"/>
                <a:cs typeface="+mn-cs"/>
              </a:rPr>
              <a:t>	</a:t>
            </a:r>
          </a:p>
          <a:p>
            <a:pPr marL="342900" indent="-342900">
              <a:lnSpc>
                <a:spcPct val="120000"/>
              </a:lnSpc>
              <a:defRPr/>
            </a:pPr>
            <a:r>
              <a:rPr lang="fr-CH" sz="1500" kern="0" dirty="0">
                <a:solidFill>
                  <a:srgbClr val="404B56"/>
                </a:solidFill>
                <a:latin typeface="Frutiger 55 Roman" pitchFamily="2" charset="0"/>
                <a:cs typeface="+mn-cs"/>
              </a:rPr>
              <a:t>	</a:t>
            </a:r>
          </a:p>
          <a:p>
            <a:pPr marL="342900" indent="-342900">
              <a:lnSpc>
                <a:spcPct val="120000"/>
              </a:lnSpc>
              <a:defRPr/>
            </a:pPr>
            <a:r>
              <a:rPr lang="fr-CH" sz="1500" kern="0" dirty="0">
                <a:solidFill>
                  <a:srgbClr val="404B56"/>
                </a:solidFill>
                <a:latin typeface="Frutiger 55 Roman" pitchFamily="2" charset="0"/>
                <a:cs typeface="+mn-cs"/>
              </a:rPr>
              <a:t>	</a:t>
            </a:r>
          </a:p>
          <a:p>
            <a:pPr marL="342900" indent="-342900">
              <a:lnSpc>
                <a:spcPct val="120000"/>
              </a:lnSpc>
              <a:defRPr/>
            </a:pPr>
            <a:endParaRPr lang="fr-CH" sz="1500" kern="0" dirty="0">
              <a:solidFill>
                <a:srgbClr val="404B56"/>
              </a:solidFill>
              <a:latin typeface="Frutiger 55 Roman" pitchFamily="2" charset="0"/>
              <a:cs typeface="+mn-cs"/>
            </a:endParaRPr>
          </a:p>
          <a:p>
            <a:pPr marL="342900" indent="-342900">
              <a:lnSpc>
                <a:spcPct val="120000"/>
              </a:lnSpc>
              <a:defRPr/>
            </a:pPr>
            <a:endParaRPr lang="fr-CH" sz="1500" kern="0" dirty="0">
              <a:solidFill>
                <a:srgbClr val="404B56"/>
              </a:solidFill>
              <a:latin typeface="Frutiger 55 Roman" pitchFamily="2" charset="0"/>
              <a:cs typeface="+mn-cs"/>
            </a:endParaRPr>
          </a:p>
          <a:p>
            <a:pPr marL="342900" indent="-342900">
              <a:lnSpc>
                <a:spcPct val="120000"/>
              </a:lnSpc>
              <a:defRPr/>
            </a:pPr>
            <a:r>
              <a:rPr lang="fr-CH" sz="1500" kern="0" dirty="0">
                <a:solidFill>
                  <a:srgbClr val="404B56"/>
                </a:solidFill>
                <a:latin typeface="Frutiger 55 Roman" pitchFamily="2" charset="0"/>
                <a:cs typeface="+mn-cs"/>
              </a:rPr>
              <a:t>			</a:t>
            </a:r>
          </a:p>
        </p:txBody>
      </p:sp>
      <p:pic>
        <p:nvPicPr>
          <p:cNvPr id="8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7738" y="6407150"/>
            <a:ext cx="51435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1601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Image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Sous-titre 2"/>
          <p:cNvSpPr txBox="1">
            <a:spLocks/>
          </p:cNvSpPr>
          <p:nvPr/>
        </p:nvSpPr>
        <p:spPr>
          <a:xfrm>
            <a:off x="4592638" y="84537"/>
            <a:ext cx="3975100" cy="5041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2000" dirty="0" smtClean="0">
                <a:solidFill>
                  <a:schemeClr val="bg1"/>
                </a:solidFill>
                <a:latin typeface="Frutiger 45 Light" pitchFamily="2" charset="0"/>
                <a:cs typeface="Frutiger LT 55 Roman"/>
              </a:rPr>
              <a:t>Validations of a EP patent</a:t>
            </a:r>
            <a:endParaRPr lang="fr-FR" sz="2000" dirty="0">
              <a:solidFill>
                <a:schemeClr val="bg1"/>
              </a:solidFill>
              <a:latin typeface="Frutiger 45 Light" pitchFamily="2" charset="0"/>
              <a:cs typeface="Frutiger LT 55 Roman"/>
            </a:endParaRPr>
          </a:p>
        </p:txBody>
      </p:sp>
      <p:pic>
        <p:nvPicPr>
          <p:cNvPr id="8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7738" y="6407150"/>
            <a:ext cx="51435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Espace réservé du contenu 5"/>
          <p:cNvSpPr txBox="1">
            <a:spLocks/>
          </p:cNvSpPr>
          <p:nvPr/>
        </p:nvSpPr>
        <p:spPr bwMode="auto">
          <a:xfrm>
            <a:off x="850900" y="1403350"/>
            <a:ext cx="7559675" cy="475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r>
              <a:rPr lang="en-US" sz="1600" kern="0" dirty="0" smtClean="0">
                <a:solidFill>
                  <a:srgbClr val="404B56"/>
                </a:solidFill>
                <a:latin typeface="Frutiger 55 Roman" pitchFamily="2" charset="0"/>
              </a:rPr>
              <a:t>Power of attorney IT/EN available</a:t>
            </a: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en-US" sz="1600" kern="0" dirty="0">
              <a:solidFill>
                <a:srgbClr val="404B56"/>
              </a:solidFill>
              <a:latin typeface="Frutiger 55 Roman" pitchFamily="2" charset="0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en-US" sz="1600" kern="0" dirty="0">
              <a:solidFill>
                <a:srgbClr val="404B56"/>
              </a:solidFill>
              <a:latin typeface="Frutiger 55 Roman" pitchFamily="2" charset="0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fr-CH" sz="1600" kern="0" dirty="0" smtClean="0">
              <a:solidFill>
                <a:srgbClr val="6093BB"/>
              </a:solidFill>
              <a:latin typeface="Frutiger 45 Light" pitchFamily="2" charset="0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fr-CH" sz="1600" kern="0" dirty="0">
              <a:solidFill>
                <a:srgbClr val="6093BB"/>
              </a:solidFill>
              <a:latin typeface="Frutiger 45 Light" pitchFamily="2" charset="0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en-US" sz="1600" kern="0" dirty="0" smtClean="0">
              <a:solidFill>
                <a:srgbClr val="404B56"/>
              </a:solidFill>
              <a:latin typeface="Frutiger 55 Roman" pitchFamily="2" charset="0"/>
            </a:endParaRPr>
          </a:p>
          <a:p>
            <a:pPr>
              <a:lnSpc>
                <a:spcPct val="120000"/>
              </a:lnSpc>
              <a:buClr>
                <a:srgbClr val="FFC000"/>
              </a:buClr>
              <a:defRPr/>
            </a:pPr>
            <a:endParaRPr lang="fr-CH" sz="1600" kern="0" dirty="0">
              <a:solidFill>
                <a:srgbClr val="404B56"/>
              </a:solidFill>
              <a:latin typeface="Frutiger 55 Roman" pitchFamily="2" charset="0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fr-CH" sz="1600" kern="0" dirty="0">
              <a:solidFill>
                <a:srgbClr val="404B56"/>
              </a:solidFill>
              <a:latin typeface="Frutiger 55 Roman" pitchFamily="2" charset="0"/>
            </a:endParaRPr>
          </a:p>
          <a:p>
            <a:pPr marL="342900" indent="-342900">
              <a:lnSpc>
                <a:spcPct val="120000"/>
              </a:lnSpc>
              <a:defRPr/>
            </a:pPr>
            <a:endParaRPr lang="fr-CH" sz="1500" kern="0" dirty="0">
              <a:solidFill>
                <a:srgbClr val="404B56"/>
              </a:solidFill>
              <a:latin typeface="Frutiger 55 Roman" pitchFamily="2" charset="0"/>
              <a:cs typeface="+mn-cs"/>
            </a:endParaRPr>
          </a:p>
          <a:p>
            <a:pPr marL="342900" indent="-342900">
              <a:lnSpc>
                <a:spcPct val="120000"/>
              </a:lnSpc>
              <a:defRPr/>
            </a:pPr>
            <a:endParaRPr lang="fr-CH" sz="1500" kern="0" dirty="0">
              <a:solidFill>
                <a:srgbClr val="404B56"/>
              </a:solidFill>
              <a:latin typeface="Frutiger 55 Roman" pitchFamily="2" charset="0"/>
              <a:cs typeface="+mn-cs"/>
            </a:endParaRPr>
          </a:p>
          <a:p>
            <a:pPr marL="342900" indent="-342900">
              <a:lnSpc>
                <a:spcPct val="120000"/>
              </a:lnSpc>
              <a:defRPr/>
            </a:pPr>
            <a:r>
              <a:rPr lang="fr-CH" sz="1500" kern="0" dirty="0">
                <a:solidFill>
                  <a:srgbClr val="404B56"/>
                </a:solidFill>
                <a:latin typeface="Frutiger 55 Roman" pitchFamily="2" charset="0"/>
                <a:cs typeface="+mn-cs"/>
              </a:rPr>
              <a:t>			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5027" y="1992027"/>
            <a:ext cx="5813946" cy="4201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971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Image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Sous-titre 2"/>
          <p:cNvSpPr txBox="1">
            <a:spLocks/>
          </p:cNvSpPr>
          <p:nvPr/>
        </p:nvSpPr>
        <p:spPr>
          <a:xfrm>
            <a:off x="4592638" y="84537"/>
            <a:ext cx="3179762" cy="5041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2000" dirty="0" err="1" smtClean="0">
                <a:solidFill>
                  <a:schemeClr val="bg1"/>
                </a:solidFill>
                <a:latin typeface="Frutiger 45 Light" pitchFamily="2" charset="0"/>
                <a:cs typeface="Frutiger LT 55 Roman"/>
              </a:rPr>
              <a:t>Summary</a:t>
            </a:r>
            <a:endParaRPr lang="fr-FR" sz="2000" dirty="0">
              <a:solidFill>
                <a:schemeClr val="bg1"/>
              </a:solidFill>
              <a:latin typeface="Frutiger 45 Light" pitchFamily="2" charset="0"/>
              <a:cs typeface="Frutiger LT 55 Roman"/>
            </a:endParaRPr>
          </a:p>
        </p:txBody>
      </p:sp>
      <p:sp>
        <p:nvSpPr>
          <p:cNvPr id="7" name="Espace réservé du contenu 5"/>
          <p:cNvSpPr txBox="1">
            <a:spLocks/>
          </p:cNvSpPr>
          <p:nvPr/>
        </p:nvSpPr>
        <p:spPr bwMode="auto">
          <a:xfrm>
            <a:off x="1008063" y="1485900"/>
            <a:ext cx="7559675" cy="475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fr-FR" sz="2400" kern="0" dirty="0">
              <a:solidFill>
                <a:srgbClr val="404B56"/>
              </a:solidFill>
              <a:latin typeface="Frutiger 55 Roman" pitchFamily="2" charset="0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r>
              <a:rPr lang="fr-FR" sz="2400" kern="0" dirty="0" err="1" smtClean="0">
                <a:solidFill>
                  <a:srgbClr val="404B56"/>
                </a:solidFill>
                <a:latin typeface="Frutiger 55 Roman" pitchFamily="2" charset="0"/>
              </a:rPr>
              <a:t>Brief</a:t>
            </a:r>
            <a:r>
              <a:rPr lang="fr-FR" sz="2400" kern="0" dirty="0" smtClean="0">
                <a:solidFill>
                  <a:srgbClr val="404B56"/>
                </a:solidFill>
                <a:latin typeface="Frutiger 55 Roman" pitchFamily="2" charset="0"/>
              </a:rPr>
              <a:t> </a:t>
            </a:r>
            <a:r>
              <a:rPr lang="fr-FR" sz="2400" kern="0" dirty="0" err="1" smtClean="0">
                <a:solidFill>
                  <a:srgbClr val="404B56"/>
                </a:solidFill>
                <a:latin typeface="Frutiger 55 Roman" pitchFamily="2" charset="0"/>
              </a:rPr>
              <a:t>overview</a:t>
            </a:r>
            <a:r>
              <a:rPr lang="fr-FR" sz="2400" kern="0" dirty="0" smtClean="0">
                <a:solidFill>
                  <a:srgbClr val="404B56"/>
                </a:solidFill>
                <a:latin typeface="Frutiger 55 Roman" pitchFamily="2" charset="0"/>
              </a:rPr>
              <a:t> of the </a:t>
            </a:r>
            <a:r>
              <a:rPr lang="fr-FR" sz="2400" kern="0" dirty="0" err="1" smtClean="0">
                <a:solidFill>
                  <a:srgbClr val="404B56"/>
                </a:solidFill>
                <a:latin typeface="Frutiger 55 Roman" pitchFamily="2" charset="0"/>
              </a:rPr>
              <a:t>law</a:t>
            </a:r>
            <a:endParaRPr lang="fr-FR" sz="2400" kern="0" dirty="0">
              <a:solidFill>
                <a:srgbClr val="404B56"/>
              </a:solidFill>
              <a:latin typeface="Frutiger 55 Roman" pitchFamily="2" charset="0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fr-FR" sz="2400" kern="0" dirty="0">
              <a:solidFill>
                <a:srgbClr val="404B56"/>
              </a:solidFill>
              <a:latin typeface="Frutiger 55 Roman" pitchFamily="2" charset="0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r>
              <a:rPr lang="fr-FR" sz="2400" kern="0" dirty="0" err="1" smtClean="0">
                <a:solidFill>
                  <a:srgbClr val="404B56"/>
                </a:solidFill>
                <a:latin typeface="Frutiger 55 Roman" pitchFamily="2" charset="0"/>
              </a:rPr>
              <a:t>Italian</a:t>
            </a:r>
            <a:r>
              <a:rPr lang="fr-FR" sz="2400" kern="0" dirty="0" smtClean="0">
                <a:solidFill>
                  <a:srgbClr val="404B56"/>
                </a:solidFill>
                <a:latin typeface="Frutiger 55 Roman" pitchFamily="2" charset="0"/>
              </a:rPr>
              <a:t> Patents and Patent Applications</a:t>
            </a:r>
            <a:endParaRPr lang="fr-FR" sz="2400" kern="0" dirty="0">
              <a:solidFill>
                <a:srgbClr val="404B56"/>
              </a:solidFill>
              <a:latin typeface="Frutiger 55 Roman" pitchFamily="2" charset="0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fr-FR" sz="2400" kern="0" dirty="0">
              <a:solidFill>
                <a:srgbClr val="404B56"/>
              </a:solidFill>
              <a:latin typeface="Frutiger 55 Roman" pitchFamily="2" charset="0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r>
              <a:rPr lang="fr-FR" sz="2400" kern="0" dirty="0" err="1" smtClean="0">
                <a:solidFill>
                  <a:srgbClr val="404B56"/>
                </a:solidFill>
                <a:latin typeface="Frutiger 55 Roman" pitchFamily="2" charset="0"/>
              </a:rPr>
              <a:t>Italian</a:t>
            </a:r>
            <a:r>
              <a:rPr lang="fr-FR" sz="2400" kern="0" dirty="0" smtClean="0">
                <a:solidFill>
                  <a:srgbClr val="404B56"/>
                </a:solidFill>
                <a:latin typeface="Frutiger 55 Roman" pitchFamily="2" charset="0"/>
              </a:rPr>
              <a:t> Utility </a:t>
            </a:r>
            <a:r>
              <a:rPr lang="fr-FR" sz="2400" kern="0" dirty="0" err="1" smtClean="0">
                <a:solidFill>
                  <a:srgbClr val="404B56"/>
                </a:solidFill>
                <a:latin typeface="Frutiger 55 Roman" pitchFamily="2" charset="0"/>
              </a:rPr>
              <a:t>Models</a:t>
            </a:r>
            <a:endParaRPr lang="fr-FR" sz="2400" kern="0" dirty="0" smtClean="0">
              <a:solidFill>
                <a:srgbClr val="404B56"/>
              </a:solidFill>
              <a:latin typeface="Frutiger 55 Roman" pitchFamily="2" charset="0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fr-FR" sz="2400" kern="0" dirty="0">
              <a:solidFill>
                <a:srgbClr val="404B56"/>
              </a:solidFill>
              <a:latin typeface="Frutiger 55 Roman" pitchFamily="2" charset="0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r>
              <a:rPr lang="fr-FR" sz="2400" kern="0" dirty="0" smtClean="0">
                <a:solidFill>
                  <a:srgbClr val="404B56"/>
                </a:solidFill>
                <a:latin typeface="Frutiger 55 Roman" pitchFamily="2" charset="0"/>
              </a:rPr>
              <a:t>Possible propositions to clients</a:t>
            </a: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fr-FR" sz="2400" kern="0" dirty="0">
              <a:solidFill>
                <a:srgbClr val="404B56"/>
              </a:solidFill>
              <a:latin typeface="Frutiger 55 Roman" pitchFamily="2" charset="0"/>
            </a:endParaRPr>
          </a:p>
          <a:p>
            <a:pPr>
              <a:lnSpc>
                <a:spcPct val="120000"/>
              </a:lnSpc>
              <a:buClr>
                <a:srgbClr val="FFC000"/>
              </a:buClr>
              <a:defRPr/>
            </a:pPr>
            <a:endParaRPr lang="fr-FR" sz="1600" kern="0" dirty="0">
              <a:solidFill>
                <a:srgbClr val="404B56"/>
              </a:solidFill>
              <a:latin typeface="Frutiger 55 Roman" pitchFamily="2" charset="0"/>
            </a:endParaRPr>
          </a:p>
          <a:p>
            <a:pPr>
              <a:lnSpc>
                <a:spcPct val="120000"/>
              </a:lnSpc>
              <a:buClr>
                <a:srgbClr val="FFC000"/>
              </a:buClr>
              <a:defRPr/>
            </a:pPr>
            <a:r>
              <a:rPr lang="fr-FR" sz="1600" kern="0" dirty="0">
                <a:solidFill>
                  <a:srgbClr val="404B56"/>
                </a:solidFill>
                <a:latin typeface="Frutiger 55 Roman" pitchFamily="2" charset="0"/>
              </a:rPr>
              <a:t>	</a:t>
            </a: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fr-CH" sz="1600" kern="0" dirty="0">
              <a:solidFill>
                <a:srgbClr val="FF0000"/>
              </a:solidFill>
              <a:latin typeface="Frutiger 45 Light" pitchFamily="2" charset="0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fr-CH" sz="1600" kern="0" dirty="0">
              <a:solidFill>
                <a:srgbClr val="6093BB"/>
              </a:solidFill>
              <a:latin typeface="Frutiger 45 Light" pitchFamily="2" charset="0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fr-CH" sz="1600" kern="0" dirty="0">
              <a:solidFill>
                <a:srgbClr val="6093BB"/>
              </a:solidFill>
              <a:latin typeface="Frutiger 45 Light" pitchFamily="2" charset="0"/>
            </a:endParaRPr>
          </a:p>
          <a:p>
            <a:pPr>
              <a:lnSpc>
                <a:spcPct val="120000"/>
              </a:lnSpc>
              <a:buClr>
                <a:srgbClr val="FFC000"/>
              </a:buClr>
              <a:defRPr/>
            </a:pPr>
            <a:r>
              <a:rPr lang="fr-FR" sz="1600" kern="0" dirty="0">
                <a:solidFill>
                  <a:srgbClr val="404B56"/>
                </a:solidFill>
                <a:latin typeface="Frutiger 55 Roman" pitchFamily="2" charset="0"/>
                <a:cs typeface="+mn-cs"/>
              </a:rPr>
              <a:t>	</a:t>
            </a:r>
            <a:endParaRPr lang="fr-CH" sz="1500" kern="0" dirty="0">
              <a:solidFill>
                <a:srgbClr val="404B56"/>
              </a:solidFill>
              <a:latin typeface="Frutiger 55 Roman" pitchFamily="2" charset="0"/>
              <a:cs typeface="+mn-cs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fr-FR" sz="1500" kern="0" dirty="0">
              <a:solidFill>
                <a:srgbClr val="404B56"/>
              </a:solidFill>
              <a:latin typeface="Frutiger 55 Roman" pitchFamily="2" charset="0"/>
              <a:cs typeface="+mn-cs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fr-FR" sz="1500" kern="0" dirty="0">
              <a:solidFill>
                <a:srgbClr val="404B56"/>
              </a:solidFill>
              <a:latin typeface="Frutiger 55 Roman" pitchFamily="2" charset="0"/>
              <a:cs typeface="+mn-cs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fr-CH" sz="1500" kern="0" dirty="0">
              <a:solidFill>
                <a:srgbClr val="404B56"/>
              </a:solidFill>
              <a:latin typeface="Frutiger 55 Roman" pitchFamily="2" charset="0"/>
              <a:cs typeface="+mn-cs"/>
            </a:endParaRPr>
          </a:p>
          <a:p>
            <a:pPr marL="342900" indent="-342900">
              <a:lnSpc>
                <a:spcPct val="120000"/>
              </a:lnSpc>
              <a:defRPr/>
            </a:pPr>
            <a:r>
              <a:rPr lang="fr-CH" sz="1500" kern="0" dirty="0">
                <a:solidFill>
                  <a:srgbClr val="404B56"/>
                </a:solidFill>
                <a:latin typeface="Frutiger 55 Roman" pitchFamily="2" charset="0"/>
                <a:cs typeface="+mn-cs"/>
              </a:rPr>
              <a:t>	</a:t>
            </a:r>
          </a:p>
          <a:p>
            <a:pPr marL="342900" indent="-342900">
              <a:lnSpc>
                <a:spcPct val="120000"/>
              </a:lnSpc>
              <a:defRPr/>
            </a:pPr>
            <a:r>
              <a:rPr lang="fr-CH" sz="1500" kern="0" dirty="0">
                <a:solidFill>
                  <a:srgbClr val="404B56"/>
                </a:solidFill>
                <a:latin typeface="Frutiger 55 Roman" pitchFamily="2" charset="0"/>
                <a:cs typeface="+mn-cs"/>
              </a:rPr>
              <a:t>	</a:t>
            </a:r>
          </a:p>
          <a:p>
            <a:pPr marL="342900" indent="-342900">
              <a:lnSpc>
                <a:spcPct val="120000"/>
              </a:lnSpc>
              <a:defRPr/>
            </a:pPr>
            <a:r>
              <a:rPr lang="fr-CH" sz="1500" kern="0" dirty="0">
                <a:solidFill>
                  <a:srgbClr val="404B56"/>
                </a:solidFill>
                <a:latin typeface="Frutiger 55 Roman" pitchFamily="2" charset="0"/>
                <a:cs typeface="+mn-cs"/>
              </a:rPr>
              <a:t>	</a:t>
            </a:r>
          </a:p>
          <a:p>
            <a:pPr marL="342900" indent="-342900">
              <a:lnSpc>
                <a:spcPct val="120000"/>
              </a:lnSpc>
              <a:defRPr/>
            </a:pPr>
            <a:endParaRPr lang="fr-CH" sz="1500" kern="0" dirty="0">
              <a:solidFill>
                <a:srgbClr val="404B56"/>
              </a:solidFill>
              <a:latin typeface="Frutiger 55 Roman" pitchFamily="2" charset="0"/>
              <a:cs typeface="+mn-cs"/>
            </a:endParaRPr>
          </a:p>
          <a:p>
            <a:pPr marL="342900" indent="-342900">
              <a:lnSpc>
                <a:spcPct val="120000"/>
              </a:lnSpc>
              <a:defRPr/>
            </a:pPr>
            <a:endParaRPr lang="fr-CH" sz="1500" kern="0" dirty="0">
              <a:solidFill>
                <a:srgbClr val="404B56"/>
              </a:solidFill>
              <a:latin typeface="Frutiger 55 Roman" pitchFamily="2" charset="0"/>
              <a:cs typeface="+mn-cs"/>
            </a:endParaRPr>
          </a:p>
          <a:p>
            <a:pPr marL="342900" indent="-342900">
              <a:lnSpc>
                <a:spcPct val="120000"/>
              </a:lnSpc>
              <a:defRPr/>
            </a:pPr>
            <a:r>
              <a:rPr lang="fr-CH" sz="1500" kern="0" dirty="0">
                <a:solidFill>
                  <a:srgbClr val="404B56"/>
                </a:solidFill>
                <a:latin typeface="Frutiger 55 Roman" pitchFamily="2" charset="0"/>
                <a:cs typeface="+mn-cs"/>
              </a:rPr>
              <a:t>			</a:t>
            </a:r>
          </a:p>
        </p:txBody>
      </p:sp>
      <p:pic>
        <p:nvPicPr>
          <p:cNvPr id="8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7738" y="6407150"/>
            <a:ext cx="51435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9191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Image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Sous-titre 2"/>
          <p:cNvSpPr txBox="1">
            <a:spLocks/>
          </p:cNvSpPr>
          <p:nvPr/>
        </p:nvSpPr>
        <p:spPr>
          <a:xfrm>
            <a:off x="4592638" y="84537"/>
            <a:ext cx="3975100" cy="5041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2000" dirty="0" smtClean="0">
                <a:solidFill>
                  <a:schemeClr val="bg1"/>
                </a:solidFill>
                <a:latin typeface="Frutiger 45 Light" pitchFamily="2" charset="0"/>
                <a:cs typeface="Frutiger LT 55 Roman"/>
              </a:rPr>
              <a:t>Validations of a EP patent</a:t>
            </a:r>
            <a:endParaRPr lang="fr-FR" sz="2000" dirty="0">
              <a:solidFill>
                <a:schemeClr val="bg1"/>
              </a:solidFill>
              <a:latin typeface="Frutiger 45 Light" pitchFamily="2" charset="0"/>
              <a:cs typeface="Frutiger LT 55 Roman"/>
            </a:endParaRPr>
          </a:p>
        </p:txBody>
      </p:sp>
      <p:pic>
        <p:nvPicPr>
          <p:cNvPr id="8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7738" y="6407150"/>
            <a:ext cx="51435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Espace réservé du contenu 5"/>
          <p:cNvSpPr txBox="1">
            <a:spLocks/>
          </p:cNvSpPr>
          <p:nvPr/>
        </p:nvSpPr>
        <p:spPr bwMode="auto">
          <a:xfrm>
            <a:off x="850900" y="1403350"/>
            <a:ext cx="7559675" cy="475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r>
              <a:rPr lang="en-US" sz="1600" kern="0" dirty="0" smtClean="0">
                <a:solidFill>
                  <a:srgbClr val="404B56"/>
                </a:solidFill>
                <a:latin typeface="Frutiger 55 Roman" pitchFamily="2" charset="0"/>
              </a:rPr>
              <a:t>Pay attention to the quality of the IT translation !</a:t>
            </a: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en-US" sz="1600" kern="0" dirty="0">
              <a:solidFill>
                <a:srgbClr val="404B56"/>
              </a:solidFill>
              <a:latin typeface="Frutiger 55 Roman" pitchFamily="2" charset="0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r>
              <a:rPr lang="en-US" sz="1600" kern="0" dirty="0">
                <a:solidFill>
                  <a:srgbClr val="404B56"/>
                </a:solidFill>
                <a:latin typeface="Frutiger 55 Roman" pitchFamily="2" charset="0"/>
                <a:hlinkClick r:id="rId4"/>
              </a:rPr>
              <a:t>http://</a:t>
            </a:r>
            <a:r>
              <a:rPr lang="en-US" sz="1600" kern="0" dirty="0" smtClean="0">
                <a:solidFill>
                  <a:srgbClr val="404B56"/>
                </a:solidFill>
                <a:latin typeface="Frutiger 55 Roman" pitchFamily="2" charset="0"/>
                <a:hlinkClick r:id="rId4"/>
              </a:rPr>
              <a:t>www.ordine-brevetti.it/upload/file/news/files/Rivista%2001%202017.pdf</a:t>
            </a:r>
            <a:endParaRPr lang="en-US" sz="1600" kern="0" dirty="0" smtClean="0">
              <a:solidFill>
                <a:srgbClr val="404B56"/>
              </a:solidFill>
              <a:latin typeface="Frutiger 55 Roman" pitchFamily="2" charset="0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en-US" sz="1600" kern="0" dirty="0">
              <a:solidFill>
                <a:srgbClr val="404B56"/>
              </a:solidFill>
              <a:latin typeface="Frutiger 55 Roman" pitchFamily="2" charset="0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r>
              <a:rPr lang="en-US" sz="1600" kern="0" dirty="0" smtClean="0">
                <a:solidFill>
                  <a:srgbClr val="404B56"/>
                </a:solidFill>
                <a:latin typeface="Frutiger 55 Roman" pitchFamily="2" charset="0"/>
              </a:rPr>
              <a:t>First decisions in 2016 - </a:t>
            </a:r>
            <a:r>
              <a:rPr lang="it-IT" sz="1600" kern="0" dirty="0" smtClean="0">
                <a:solidFill>
                  <a:srgbClr val="404B56"/>
                </a:solidFill>
                <a:latin typeface="Frutiger 55 Roman" pitchFamily="2" charset="0"/>
              </a:rPr>
              <a:t>Sentenze </a:t>
            </a:r>
            <a:r>
              <a:rPr lang="it-IT" sz="1600" kern="0" dirty="0">
                <a:solidFill>
                  <a:srgbClr val="404B56"/>
                </a:solidFill>
                <a:latin typeface="Frutiger 55 Roman" pitchFamily="2" charset="0"/>
              </a:rPr>
              <a:t>della sezione specializzata in materia </a:t>
            </a:r>
            <a:r>
              <a:rPr lang="it-IT" sz="1600" kern="0" dirty="0" smtClean="0">
                <a:solidFill>
                  <a:srgbClr val="404B56"/>
                </a:solidFill>
                <a:latin typeface="Frutiger 55 Roman" pitchFamily="2" charset="0"/>
              </a:rPr>
              <a:t>di impresa</a:t>
            </a:r>
            <a:r>
              <a:rPr lang="it-IT" sz="1600" kern="0" dirty="0">
                <a:solidFill>
                  <a:srgbClr val="404B56"/>
                </a:solidFill>
                <a:latin typeface="Frutiger 55 Roman" pitchFamily="2" charset="0"/>
              </a:rPr>
              <a:t>, Tribunale di Milano, 03.01.2014, n. 3070 (</a:t>
            </a:r>
            <a:r>
              <a:rPr lang="it-IT" sz="1600" kern="0" dirty="0" err="1" smtClean="0">
                <a:solidFill>
                  <a:srgbClr val="404B56"/>
                </a:solidFill>
                <a:latin typeface="Frutiger 55 Roman" pitchFamily="2" charset="0"/>
              </a:rPr>
              <a:t>Pres</a:t>
            </a:r>
            <a:r>
              <a:rPr lang="it-IT" sz="1600" kern="0" dirty="0" smtClean="0">
                <a:solidFill>
                  <a:srgbClr val="404B56"/>
                </a:solidFill>
                <a:latin typeface="Frutiger 55 Roman" pitchFamily="2" charset="0"/>
              </a:rPr>
              <a:t>. </a:t>
            </a:r>
            <a:r>
              <a:rPr lang="it-IT" sz="1600" kern="0" dirty="0" err="1" smtClean="0">
                <a:solidFill>
                  <a:srgbClr val="404B56"/>
                </a:solidFill>
                <a:latin typeface="Frutiger 55 Roman" pitchFamily="2" charset="0"/>
              </a:rPr>
              <a:t>Rel</a:t>
            </a:r>
            <a:r>
              <a:rPr lang="it-IT" sz="1600" kern="0" dirty="0">
                <a:solidFill>
                  <a:srgbClr val="404B56"/>
                </a:solidFill>
                <a:latin typeface="Frutiger 55 Roman" pitchFamily="2" charset="0"/>
              </a:rPr>
              <a:t>. </a:t>
            </a:r>
            <a:r>
              <a:rPr lang="it-IT" sz="1600" kern="0" dirty="0" err="1">
                <a:solidFill>
                  <a:srgbClr val="404B56"/>
                </a:solidFill>
                <a:latin typeface="Frutiger 55 Roman" pitchFamily="2" charset="0"/>
              </a:rPr>
              <a:t>Tavassi</a:t>
            </a:r>
            <a:r>
              <a:rPr lang="it-IT" sz="1600" kern="0" dirty="0">
                <a:solidFill>
                  <a:srgbClr val="404B56"/>
                </a:solidFill>
                <a:latin typeface="Frutiger 55 Roman" pitchFamily="2" charset="0"/>
              </a:rPr>
              <a:t>) e Corte d’Appello di Milano, 03.06.2016, </a:t>
            </a:r>
            <a:r>
              <a:rPr lang="it-IT" sz="1600" kern="0" dirty="0" smtClean="0">
                <a:solidFill>
                  <a:srgbClr val="404B56"/>
                </a:solidFill>
                <a:latin typeface="Frutiger 55 Roman" pitchFamily="2" charset="0"/>
              </a:rPr>
              <a:t>n. 2205 </a:t>
            </a:r>
            <a:r>
              <a:rPr lang="it-IT" sz="1600" kern="0" dirty="0">
                <a:solidFill>
                  <a:srgbClr val="404B56"/>
                </a:solidFill>
                <a:latin typeface="Frutiger 55 Roman" pitchFamily="2" charset="0"/>
              </a:rPr>
              <a:t>(</a:t>
            </a:r>
            <a:r>
              <a:rPr lang="it-IT" sz="1600" kern="0" dirty="0" err="1">
                <a:solidFill>
                  <a:srgbClr val="404B56"/>
                </a:solidFill>
                <a:latin typeface="Frutiger 55 Roman" pitchFamily="2" charset="0"/>
              </a:rPr>
              <a:t>Pres</a:t>
            </a:r>
            <a:r>
              <a:rPr lang="it-IT" sz="1600" kern="0" dirty="0">
                <a:solidFill>
                  <a:srgbClr val="404B56"/>
                </a:solidFill>
                <a:latin typeface="Frutiger 55 Roman" pitchFamily="2" charset="0"/>
              </a:rPr>
              <a:t>. Mesiano – </a:t>
            </a:r>
            <a:r>
              <a:rPr lang="it-IT" sz="1600" kern="0" dirty="0" err="1">
                <a:solidFill>
                  <a:srgbClr val="404B56"/>
                </a:solidFill>
                <a:latin typeface="Frutiger 55 Roman" pitchFamily="2" charset="0"/>
              </a:rPr>
              <a:t>Rel</a:t>
            </a:r>
            <a:r>
              <a:rPr lang="it-IT" sz="1600" kern="0" dirty="0">
                <a:solidFill>
                  <a:srgbClr val="404B56"/>
                </a:solidFill>
                <a:latin typeface="Frutiger 55 Roman" pitchFamily="2" charset="0"/>
              </a:rPr>
              <a:t>. Schiaffino), </a:t>
            </a:r>
            <a:endParaRPr lang="en-US" sz="1600" kern="0" dirty="0" smtClean="0">
              <a:solidFill>
                <a:srgbClr val="404B56"/>
              </a:solidFill>
              <a:latin typeface="Frutiger 55 Roman" pitchFamily="2" charset="0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en-US" sz="1600" kern="0" dirty="0">
              <a:solidFill>
                <a:srgbClr val="404B56"/>
              </a:solidFill>
              <a:latin typeface="Frutiger 55 Roman" pitchFamily="2" charset="0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en-US" sz="1600" kern="0" dirty="0">
              <a:solidFill>
                <a:srgbClr val="404B56"/>
              </a:solidFill>
              <a:latin typeface="Frutiger 55 Roman" pitchFamily="2" charset="0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fr-CH" sz="1600" kern="0" dirty="0" smtClean="0">
              <a:solidFill>
                <a:srgbClr val="6093BB"/>
              </a:solidFill>
              <a:latin typeface="Frutiger 45 Light" pitchFamily="2" charset="0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fr-CH" sz="1600" kern="0" dirty="0">
              <a:solidFill>
                <a:srgbClr val="6093BB"/>
              </a:solidFill>
              <a:latin typeface="Frutiger 45 Light" pitchFamily="2" charset="0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en-US" sz="1600" kern="0" dirty="0" smtClean="0">
              <a:solidFill>
                <a:srgbClr val="404B56"/>
              </a:solidFill>
              <a:latin typeface="Frutiger 55 Roman" pitchFamily="2" charset="0"/>
            </a:endParaRPr>
          </a:p>
          <a:p>
            <a:pPr>
              <a:lnSpc>
                <a:spcPct val="120000"/>
              </a:lnSpc>
              <a:buClr>
                <a:srgbClr val="FFC000"/>
              </a:buClr>
              <a:defRPr/>
            </a:pPr>
            <a:endParaRPr lang="fr-CH" sz="1600" kern="0" dirty="0">
              <a:solidFill>
                <a:srgbClr val="404B56"/>
              </a:solidFill>
              <a:latin typeface="Frutiger 55 Roman" pitchFamily="2" charset="0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fr-CH" sz="1600" kern="0" dirty="0">
              <a:solidFill>
                <a:srgbClr val="404B56"/>
              </a:solidFill>
              <a:latin typeface="Frutiger 55 Roman" pitchFamily="2" charset="0"/>
            </a:endParaRPr>
          </a:p>
          <a:p>
            <a:pPr marL="342900" indent="-342900">
              <a:lnSpc>
                <a:spcPct val="120000"/>
              </a:lnSpc>
              <a:defRPr/>
            </a:pPr>
            <a:endParaRPr lang="fr-CH" sz="1500" kern="0" dirty="0">
              <a:solidFill>
                <a:srgbClr val="404B56"/>
              </a:solidFill>
              <a:latin typeface="Frutiger 55 Roman" pitchFamily="2" charset="0"/>
              <a:cs typeface="+mn-cs"/>
            </a:endParaRPr>
          </a:p>
          <a:p>
            <a:pPr marL="342900" indent="-342900">
              <a:lnSpc>
                <a:spcPct val="120000"/>
              </a:lnSpc>
              <a:defRPr/>
            </a:pPr>
            <a:endParaRPr lang="fr-CH" sz="1500" kern="0" dirty="0">
              <a:solidFill>
                <a:srgbClr val="404B56"/>
              </a:solidFill>
              <a:latin typeface="Frutiger 55 Roman" pitchFamily="2" charset="0"/>
              <a:cs typeface="+mn-cs"/>
            </a:endParaRPr>
          </a:p>
          <a:p>
            <a:pPr marL="342900" indent="-342900">
              <a:lnSpc>
                <a:spcPct val="120000"/>
              </a:lnSpc>
              <a:defRPr/>
            </a:pPr>
            <a:r>
              <a:rPr lang="fr-CH" sz="1500" kern="0" dirty="0">
                <a:solidFill>
                  <a:srgbClr val="404B56"/>
                </a:solidFill>
                <a:latin typeface="Frutiger 55 Roman" pitchFamily="2" charset="0"/>
                <a:cs typeface="+mn-cs"/>
              </a:rPr>
              <a:t>			</a:t>
            </a:r>
          </a:p>
        </p:txBody>
      </p:sp>
    </p:spTree>
    <p:extLst>
      <p:ext uri="{BB962C8B-B14F-4D97-AF65-F5344CB8AC3E}">
        <p14:creationId xmlns:p14="http://schemas.microsoft.com/office/powerpoint/2010/main" val="4125928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Image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Sous-titre 2"/>
          <p:cNvSpPr txBox="1">
            <a:spLocks/>
          </p:cNvSpPr>
          <p:nvPr/>
        </p:nvSpPr>
        <p:spPr>
          <a:xfrm>
            <a:off x="4592638" y="84537"/>
            <a:ext cx="3975100" cy="5041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2000" dirty="0" smtClean="0">
                <a:solidFill>
                  <a:schemeClr val="bg1"/>
                </a:solidFill>
                <a:latin typeface="Frutiger 45 Light" pitchFamily="2" charset="0"/>
                <a:cs typeface="Frutiger LT 55 Roman"/>
              </a:rPr>
              <a:t>1st option</a:t>
            </a:r>
            <a:endParaRPr lang="fr-FR" sz="2000" dirty="0">
              <a:solidFill>
                <a:schemeClr val="bg1"/>
              </a:solidFill>
              <a:latin typeface="Frutiger 45 Light" pitchFamily="2" charset="0"/>
              <a:cs typeface="Frutiger LT 55 Roman"/>
            </a:endParaRPr>
          </a:p>
        </p:txBody>
      </p:sp>
      <p:pic>
        <p:nvPicPr>
          <p:cNvPr id="8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7738" y="6407150"/>
            <a:ext cx="51435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Espace réservé du contenu 5"/>
          <p:cNvSpPr txBox="1">
            <a:spLocks/>
          </p:cNvSpPr>
          <p:nvPr/>
        </p:nvSpPr>
        <p:spPr bwMode="auto">
          <a:xfrm>
            <a:off x="850900" y="1403350"/>
            <a:ext cx="7559675" cy="475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20000"/>
              </a:lnSpc>
              <a:buClr>
                <a:srgbClr val="FFC000"/>
              </a:buClr>
              <a:defRPr/>
            </a:pPr>
            <a:r>
              <a:rPr lang="fr-CH" sz="1600" kern="0" dirty="0" smtClean="0">
                <a:solidFill>
                  <a:srgbClr val="6093BB"/>
                </a:solidFill>
                <a:latin typeface="Frutiger 45 Light" pitchFamily="2" charset="0"/>
              </a:rPr>
              <a:t>For clients </a:t>
            </a:r>
            <a:r>
              <a:rPr lang="fr-CH" sz="1600" kern="0" dirty="0" err="1" smtClean="0">
                <a:solidFill>
                  <a:srgbClr val="6093BB"/>
                </a:solidFill>
                <a:latin typeface="Frutiger 45 Light" pitchFamily="2" charset="0"/>
              </a:rPr>
              <a:t>who</a:t>
            </a:r>
            <a:r>
              <a:rPr lang="fr-CH" sz="1600" kern="0" dirty="0" smtClean="0">
                <a:solidFill>
                  <a:srgbClr val="6093BB"/>
                </a:solidFill>
                <a:latin typeface="Frutiger 45 Light" pitchFamily="2" charset="0"/>
              </a:rPr>
              <a:t> </a:t>
            </a:r>
            <a:r>
              <a:rPr lang="fr-CH" sz="1600" kern="0" dirty="0" err="1" smtClean="0">
                <a:solidFill>
                  <a:srgbClr val="6093BB"/>
                </a:solidFill>
                <a:latin typeface="Frutiger 45 Light" pitchFamily="2" charset="0"/>
              </a:rPr>
              <a:t>already</a:t>
            </a:r>
            <a:r>
              <a:rPr lang="fr-CH" sz="1600" kern="0" dirty="0" smtClean="0">
                <a:solidFill>
                  <a:srgbClr val="6093BB"/>
                </a:solidFill>
                <a:latin typeface="Frutiger 45 Light" pitchFamily="2" charset="0"/>
              </a:rPr>
              <a:t> know </a:t>
            </a:r>
            <a:r>
              <a:rPr lang="fr-CH" sz="1600" kern="0" dirty="0" err="1" smtClean="0">
                <a:solidFill>
                  <a:srgbClr val="6093BB"/>
                </a:solidFill>
                <a:latin typeface="Frutiger 45 Light" pitchFamily="2" charset="0"/>
              </a:rPr>
              <a:t>that</a:t>
            </a:r>
            <a:r>
              <a:rPr lang="fr-CH" sz="1600" kern="0" dirty="0" smtClean="0">
                <a:solidFill>
                  <a:srgbClr val="6093BB"/>
                </a:solidFill>
                <a:latin typeface="Frutiger 45 Light" pitchFamily="2" charset="0"/>
              </a:rPr>
              <a:t> IT </a:t>
            </a:r>
            <a:r>
              <a:rPr lang="fr-CH" sz="1600" kern="0" dirty="0" err="1" smtClean="0">
                <a:solidFill>
                  <a:srgbClr val="6093BB"/>
                </a:solidFill>
                <a:latin typeface="Frutiger 45 Light" pitchFamily="2" charset="0"/>
              </a:rPr>
              <a:t>is</a:t>
            </a:r>
            <a:r>
              <a:rPr lang="fr-CH" sz="1600" kern="0" dirty="0" smtClean="0">
                <a:solidFill>
                  <a:srgbClr val="6093BB"/>
                </a:solidFill>
                <a:latin typeface="Frutiger 45 Light" pitchFamily="2" charset="0"/>
              </a:rPr>
              <a:t> a </a:t>
            </a:r>
            <a:r>
              <a:rPr lang="fr-CH" sz="1600" kern="0" dirty="0" err="1" smtClean="0">
                <a:solidFill>
                  <a:srgbClr val="6093BB"/>
                </a:solidFill>
                <a:latin typeface="Frutiger 45 Light" pitchFamily="2" charset="0"/>
              </a:rPr>
              <a:t>strategic</a:t>
            </a:r>
            <a:r>
              <a:rPr lang="fr-CH" sz="1600" kern="0" dirty="0" smtClean="0">
                <a:solidFill>
                  <a:srgbClr val="6093BB"/>
                </a:solidFill>
                <a:latin typeface="Frutiger 45 Light" pitchFamily="2" charset="0"/>
              </a:rPr>
              <a:t> </a:t>
            </a:r>
            <a:r>
              <a:rPr lang="fr-CH" sz="1600" kern="0" dirty="0" err="1" smtClean="0">
                <a:solidFill>
                  <a:srgbClr val="6093BB"/>
                </a:solidFill>
                <a:latin typeface="Frutiger 45 Light" pitchFamily="2" charset="0"/>
              </a:rPr>
              <a:t>market</a:t>
            </a:r>
            <a:endParaRPr lang="fr-CH" sz="1600" kern="0" dirty="0" smtClean="0">
              <a:solidFill>
                <a:srgbClr val="6093BB"/>
              </a:solidFill>
              <a:latin typeface="Frutiger 45 Light" pitchFamily="2" charset="0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fr-CH" sz="1600" kern="0" dirty="0">
              <a:solidFill>
                <a:srgbClr val="6093BB"/>
              </a:solidFill>
              <a:latin typeface="Frutiger 45 Light" pitchFamily="2" charset="0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r>
              <a:rPr lang="en-US" sz="1600" kern="0" dirty="0" smtClean="0">
                <a:solidFill>
                  <a:srgbClr val="404B56"/>
                </a:solidFill>
                <a:latin typeface="Frutiger 55 Roman" pitchFamily="2" charset="0"/>
              </a:rPr>
              <a:t>First filing: IT patent application in EN with a professional translation in IT of the patent application</a:t>
            </a:r>
            <a:endParaRPr lang="en-US" sz="1600" kern="0" dirty="0">
              <a:solidFill>
                <a:srgbClr val="404B56"/>
              </a:solidFill>
              <a:latin typeface="Frutiger 55 Roman" pitchFamily="2" charset="0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en-US" sz="1600" kern="0" dirty="0">
              <a:solidFill>
                <a:srgbClr val="404B56"/>
              </a:solidFill>
              <a:latin typeface="Frutiger 55 Roman" pitchFamily="2" charset="0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r>
              <a:rPr lang="fr-CH" sz="1600" kern="0" dirty="0" err="1" smtClean="0">
                <a:solidFill>
                  <a:srgbClr val="404B56"/>
                </a:solidFill>
                <a:latin typeface="Frutiger 55 Roman" pitchFamily="2" charset="0"/>
              </a:rPr>
              <a:t>Search</a:t>
            </a:r>
            <a:r>
              <a:rPr lang="fr-CH" sz="1600" kern="0" dirty="0" smtClean="0">
                <a:solidFill>
                  <a:srgbClr val="404B56"/>
                </a:solidFill>
                <a:latin typeface="Frutiger 55 Roman" pitchFamily="2" charset="0"/>
              </a:rPr>
              <a:t> Report + WO</a:t>
            </a: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fr-CH" sz="1600" kern="0" dirty="0">
              <a:solidFill>
                <a:srgbClr val="404B56"/>
              </a:solidFill>
              <a:latin typeface="Frutiger 55 Roman" pitchFamily="2" charset="0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r>
              <a:rPr lang="fr-CH" sz="1600" kern="0" dirty="0" err="1" smtClean="0">
                <a:solidFill>
                  <a:srgbClr val="404B56"/>
                </a:solidFill>
                <a:latin typeface="Frutiger 55 Roman" pitchFamily="2" charset="0"/>
              </a:rPr>
              <a:t>Filing</a:t>
            </a:r>
            <a:r>
              <a:rPr lang="fr-CH" sz="1600" kern="0" dirty="0" smtClean="0">
                <a:solidFill>
                  <a:srgbClr val="404B56"/>
                </a:solidFill>
                <a:latin typeface="Frutiger 55 Roman" pitchFamily="2" charset="0"/>
              </a:rPr>
              <a:t> </a:t>
            </a:r>
            <a:r>
              <a:rPr lang="fr-CH" sz="1600" kern="0" dirty="0" err="1" smtClean="0">
                <a:solidFill>
                  <a:srgbClr val="404B56"/>
                </a:solidFill>
                <a:latin typeface="Frutiger 55 Roman" pitchFamily="2" charset="0"/>
              </a:rPr>
              <a:t>under</a:t>
            </a:r>
            <a:r>
              <a:rPr lang="fr-CH" sz="1600" kern="0" dirty="0" smtClean="0">
                <a:solidFill>
                  <a:srgbClr val="404B56"/>
                </a:solidFill>
                <a:latin typeface="Frutiger 55 Roman" pitchFamily="2" charset="0"/>
              </a:rPr>
              <a:t> IT </a:t>
            </a:r>
            <a:r>
              <a:rPr lang="fr-CH" sz="1600" kern="0" dirty="0" err="1" smtClean="0">
                <a:solidFill>
                  <a:srgbClr val="404B56"/>
                </a:solidFill>
                <a:latin typeface="Frutiger 55 Roman" pitchFamily="2" charset="0"/>
              </a:rPr>
              <a:t>priority</a:t>
            </a:r>
            <a:r>
              <a:rPr lang="fr-CH" sz="1600" kern="0" dirty="0" smtClean="0">
                <a:solidFill>
                  <a:srgbClr val="404B56"/>
                </a:solidFill>
                <a:latin typeface="Frutiger 55 Roman" pitchFamily="2" charset="0"/>
              </a:rPr>
              <a:t> </a:t>
            </a: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fr-CH" sz="1600" kern="0" dirty="0">
              <a:solidFill>
                <a:srgbClr val="404B56"/>
              </a:solidFill>
              <a:latin typeface="Frutiger 55 Roman" pitchFamily="2" charset="0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r>
              <a:rPr lang="fr-CH" sz="1600" kern="0" dirty="0" smtClean="0">
                <a:solidFill>
                  <a:srgbClr val="404B56"/>
                </a:solidFill>
                <a:latin typeface="Frutiger 55 Roman" pitchFamily="2" charset="0"/>
              </a:rPr>
              <a:t>Validation in IT by </a:t>
            </a:r>
            <a:r>
              <a:rPr lang="fr-CH" sz="1600" kern="0" dirty="0" err="1" smtClean="0">
                <a:solidFill>
                  <a:srgbClr val="404B56"/>
                </a:solidFill>
                <a:latin typeface="Frutiger 55 Roman" pitchFamily="2" charset="0"/>
              </a:rPr>
              <a:t>exploiting</a:t>
            </a:r>
            <a:r>
              <a:rPr lang="fr-CH" sz="1600" kern="0" dirty="0" smtClean="0">
                <a:solidFill>
                  <a:srgbClr val="404B56"/>
                </a:solidFill>
                <a:latin typeface="Frutiger 55 Roman" pitchFamily="2" charset="0"/>
              </a:rPr>
              <a:t> the </a:t>
            </a:r>
            <a:r>
              <a:rPr lang="en-US" sz="1600" kern="0" dirty="0">
                <a:solidFill>
                  <a:srgbClr val="404B56"/>
                </a:solidFill>
                <a:latin typeface="Frutiger 55 Roman" pitchFamily="2" charset="0"/>
              </a:rPr>
              <a:t>professional translation in IT of the patent application</a:t>
            </a: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fr-CH" sz="1600" kern="0" dirty="0" smtClean="0">
              <a:solidFill>
                <a:srgbClr val="6093BB"/>
              </a:solidFill>
              <a:latin typeface="Frutiger 45 Light" pitchFamily="2" charset="0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fr-CH" sz="1600" kern="0" dirty="0">
              <a:solidFill>
                <a:srgbClr val="6093BB"/>
              </a:solidFill>
              <a:latin typeface="Frutiger 45 Light" pitchFamily="2" charset="0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en-US" sz="1600" kern="0" dirty="0" smtClean="0">
              <a:solidFill>
                <a:srgbClr val="404B56"/>
              </a:solidFill>
              <a:latin typeface="Frutiger 55 Roman" pitchFamily="2" charset="0"/>
            </a:endParaRPr>
          </a:p>
          <a:p>
            <a:pPr>
              <a:lnSpc>
                <a:spcPct val="120000"/>
              </a:lnSpc>
              <a:buClr>
                <a:srgbClr val="FFC000"/>
              </a:buClr>
              <a:defRPr/>
            </a:pPr>
            <a:endParaRPr lang="fr-CH" sz="1600" kern="0" dirty="0">
              <a:solidFill>
                <a:srgbClr val="404B56"/>
              </a:solidFill>
              <a:latin typeface="Frutiger 55 Roman" pitchFamily="2" charset="0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fr-CH" sz="1600" kern="0" dirty="0">
              <a:solidFill>
                <a:srgbClr val="404B56"/>
              </a:solidFill>
              <a:latin typeface="Frutiger 55 Roman" pitchFamily="2" charset="0"/>
            </a:endParaRPr>
          </a:p>
          <a:p>
            <a:pPr marL="342900" indent="-342900">
              <a:lnSpc>
                <a:spcPct val="120000"/>
              </a:lnSpc>
              <a:defRPr/>
            </a:pPr>
            <a:endParaRPr lang="fr-CH" sz="1500" kern="0" dirty="0">
              <a:solidFill>
                <a:srgbClr val="404B56"/>
              </a:solidFill>
              <a:latin typeface="Frutiger 55 Roman" pitchFamily="2" charset="0"/>
              <a:cs typeface="+mn-cs"/>
            </a:endParaRPr>
          </a:p>
          <a:p>
            <a:pPr marL="342900" indent="-342900">
              <a:lnSpc>
                <a:spcPct val="120000"/>
              </a:lnSpc>
              <a:defRPr/>
            </a:pPr>
            <a:endParaRPr lang="fr-CH" sz="1500" kern="0" dirty="0">
              <a:solidFill>
                <a:srgbClr val="404B56"/>
              </a:solidFill>
              <a:latin typeface="Frutiger 55 Roman" pitchFamily="2" charset="0"/>
              <a:cs typeface="+mn-cs"/>
            </a:endParaRPr>
          </a:p>
          <a:p>
            <a:pPr marL="342900" indent="-342900">
              <a:lnSpc>
                <a:spcPct val="120000"/>
              </a:lnSpc>
              <a:defRPr/>
            </a:pPr>
            <a:r>
              <a:rPr lang="fr-CH" sz="1500" kern="0" dirty="0">
                <a:solidFill>
                  <a:srgbClr val="404B56"/>
                </a:solidFill>
                <a:latin typeface="Frutiger 55 Roman" pitchFamily="2" charset="0"/>
                <a:cs typeface="+mn-cs"/>
              </a:rPr>
              <a:t>			</a:t>
            </a:r>
          </a:p>
        </p:txBody>
      </p:sp>
    </p:spTree>
    <p:extLst>
      <p:ext uri="{BB962C8B-B14F-4D97-AF65-F5344CB8AC3E}">
        <p14:creationId xmlns:p14="http://schemas.microsoft.com/office/powerpoint/2010/main" val="1964634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Image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Sous-titre 2"/>
          <p:cNvSpPr txBox="1">
            <a:spLocks/>
          </p:cNvSpPr>
          <p:nvPr/>
        </p:nvSpPr>
        <p:spPr>
          <a:xfrm>
            <a:off x="4592638" y="84537"/>
            <a:ext cx="3975100" cy="5041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2000" dirty="0" smtClean="0">
                <a:solidFill>
                  <a:schemeClr val="bg1"/>
                </a:solidFill>
                <a:latin typeface="Frutiger 45 Light" pitchFamily="2" charset="0"/>
                <a:cs typeface="Frutiger LT 55 Roman"/>
              </a:rPr>
              <a:t>2nd option</a:t>
            </a:r>
            <a:endParaRPr lang="fr-FR" sz="2000" dirty="0">
              <a:solidFill>
                <a:schemeClr val="bg1"/>
              </a:solidFill>
              <a:latin typeface="Frutiger 45 Light" pitchFamily="2" charset="0"/>
              <a:cs typeface="Frutiger LT 55 Roman"/>
            </a:endParaRPr>
          </a:p>
        </p:txBody>
      </p:sp>
      <p:pic>
        <p:nvPicPr>
          <p:cNvPr id="8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7738" y="6407150"/>
            <a:ext cx="51435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Espace réservé du contenu 5"/>
          <p:cNvSpPr txBox="1">
            <a:spLocks/>
          </p:cNvSpPr>
          <p:nvPr/>
        </p:nvSpPr>
        <p:spPr bwMode="auto">
          <a:xfrm>
            <a:off x="850900" y="1403350"/>
            <a:ext cx="7559675" cy="475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20000"/>
              </a:lnSpc>
              <a:buClr>
                <a:srgbClr val="FFC000"/>
              </a:buClr>
              <a:defRPr/>
            </a:pPr>
            <a:r>
              <a:rPr lang="fr-CH" sz="1600" kern="0" dirty="0" smtClean="0">
                <a:solidFill>
                  <a:srgbClr val="6093BB"/>
                </a:solidFill>
                <a:latin typeface="Frutiger 45 Light" pitchFamily="2" charset="0"/>
              </a:rPr>
              <a:t>For startups</a:t>
            </a: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fr-CH" sz="1600" kern="0" dirty="0">
              <a:solidFill>
                <a:srgbClr val="6093BB"/>
              </a:solidFill>
              <a:latin typeface="Frutiger 45 Light" pitchFamily="2" charset="0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r>
              <a:rPr lang="en-US" sz="1600" kern="0" dirty="0">
                <a:solidFill>
                  <a:srgbClr val="404B56"/>
                </a:solidFill>
                <a:latin typeface="Frutiger 55 Roman" pitchFamily="2" charset="0"/>
              </a:rPr>
              <a:t>First filing: IT patent application in EN with </a:t>
            </a:r>
            <a:r>
              <a:rPr lang="en-US" sz="1600" kern="0" dirty="0" smtClean="0">
                <a:solidFill>
                  <a:srgbClr val="404B56"/>
                </a:solidFill>
                <a:latin typeface="Frutiger 55 Roman" pitchFamily="2" charset="0"/>
              </a:rPr>
              <a:t>a cheap </a:t>
            </a:r>
            <a:r>
              <a:rPr lang="en-US" sz="1600" kern="0" dirty="0">
                <a:solidFill>
                  <a:srgbClr val="404B56"/>
                </a:solidFill>
                <a:latin typeface="Frutiger 55 Roman" pitchFamily="2" charset="0"/>
              </a:rPr>
              <a:t>translation in IT of the patent application</a:t>
            </a: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en-US" sz="1600" kern="0" dirty="0">
              <a:solidFill>
                <a:srgbClr val="404B56"/>
              </a:solidFill>
              <a:latin typeface="Frutiger 55 Roman" pitchFamily="2" charset="0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r>
              <a:rPr lang="fr-CH" sz="1600" kern="0" dirty="0" err="1">
                <a:solidFill>
                  <a:srgbClr val="404B56"/>
                </a:solidFill>
                <a:latin typeface="Frutiger 55 Roman" pitchFamily="2" charset="0"/>
              </a:rPr>
              <a:t>Search</a:t>
            </a:r>
            <a:r>
              <a:rPr lang="fr-CH" sz="1600" kern="0" dirty="0">
                <a:solidFill>
                  <a:srgbClr val="404B56"/>
                </a:solidFill>
                <a:latin typeface="Frutiger 55 Roman" pitchFamily="2" charset="0"/>
              </a:rPr>
              <a:t> Report + WO</a:t>
            </a: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fr-CH" sz="1600" kern="0" dirty="0">
              <a:solidFill>
                <a:srgbClr val="404B56"/>
              </a:solidFill>
              <a:latin typeface="Frutiger 55 Roman" pitchFamily="2" charset="0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r>
              <a:rPr lang="fr-CH" sz="1600" kern="0" dirty="0" smtClean="0">
                <a:solidFill>
                  <a:srgbClr val="404B56"/>
                </a:solidFill>
                <a:latin typeface="Frutiger 55 Roman" pitchFamily="2" charset="0"/>
              </a:rPr>
              <a:t>Abandon of the IT patent application and </a:t>
            </a:r>
            <a:r>
              <a:rPr lang="fr-CH" sz="1600" kern="0" dirty="0" err="1" smtClean="0">
                <a:solidFill>
                  <a:srgbClr val="404B56"/>
                </a:solidFill>
                <a:latin typeface="Frutiger 55 Roman" pitchFamily="2" charset="0"/>
              </a:rPr>
              <a:t>filing</a:t>
            </a:r>
            <a:r>
              <a:rPr lang="fr-CH" sz="1600" kern="0" dirty="0" smtClean="0">
                <a:solidFill>
                  <a:srgbClr val="404B56"/>
                </a:solidFill>
                <a:latin typeface="Frutiger 55 Roman" pitchFamily="2" charset="0"/>
              </a:rPr>
              <a:t> </a:t>
            </a:r>
            <a:r>
              <a:rPr lang="fr-CH" sz="1600" kern="0" dirty="0" err="1" smtClean="0">
                <a:solidFill>
                  <a:srgbClr val="404B56"/>
                </a:solidFill>
                <a:latin typeface="Frutiger 55 Roman" pitchFamily="2" charset="0"/>
              </a:rPr>
              <a:t>under</a:t>
            </a:r>
            <a:r>
              <a:rPr lang="fr-CH" sz="1600" kern="0" dirty="0" smtClean="0">
                <a:solidFill>
                  <a:srgbClr val="404B56"/>
                </a:solidFill>
                <a:latin typeface="Frutiger 55 Roman" pitchFamily="2" charset="0"/>
              </a:rPr>
              <a:t> IT </a:t>
            </a:r>
            <a:r>
              <a:rPr lang="fr-CH" sz="1600" kern="0" dirty="0" err="1" smtClean="0">
                <a:solidFill>
                  <a:srgbClr val="404B56"/>
                </a:solidFill>
                <a:latin typeface="Frutiger 55 Roman" pitchFamily="2" charset="0"/>
              </a:rPr>
              <a:t>priority</a:t>
            </a:r>
            <a:endParaRPr lang="en-US" sz="1600" kern="0" dirty="0">
              <a:solidFill>
                <a:srgbClr val="404B56"/>
              </a:solidFill>
              <a:latin typeface="Frutiger 55 Roman" pitchFamily="2" charset="0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en-US" sz="1600" kern="0" dirty="0" smtClean="0">
              <a:solidFill>
                <a:srgbClr val="404B56"/>
              </a:solidFill>
              <a:latin typeface="Frutiger 55 Roman" pitchFamily="2" charset="0"/>
            </a:endParaRPr>
          </a:p>
          <a:p>
            <a:pPr>
              <a:lnSpc>
                <a:spcPct val="120000"/>
              </a:lnSpc>
              <a:buClr>
                <a:srgbClr val="FFC000"/>
              </a:buClr>
              <a:defRPr/>
            </a:pPr>
            <a:endParaRPr lang="fr-CH" sz="1600" kern="0" dirty="0">
              <a:solidFill>
                <a:srgbClr val="404B56"/>
              </a:solidFill>
              <a:latin typeface="Frutiger 55 Roman" pitchFamily="2" charset="0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fr-CH" sz="1600" kern="0" dirty="0">
              <a:solidFill>
                <a:srgbClr val="404B56"/>
              </a:solidFill>
              <a:latin typeface="Frutiger 55 Roman" pitchFamily="2" charset="0"/>
            </a:endParaRPr>
          </a:p>
          <a:p>
            <a:pPr marL="342900" indent="-342900">
              <a:lnSpc>
                <a:spcPct val="120000"/>
              </a:lnSpc>
              <a:defRPr/>
            </a:pPr>
            <a:endParaRPr lang="fr-CH" sz="1500" kern="0" dirty="0">
              <a:solidFill>
                <a:srgbClr val="404B56"/>
              </a:solidFill>
              <a:latin typeface="Frutiger 55 Roman" pitchFamily="2" charset="0"/>
              <a:cs typeface="+mn-cs"/>
            </a:endParaRPr>
          </a:p>
          <a:p>
            <a:pPr marL="342900" indent="-342900">
              <a:lnSpc>
                <a:spcPct val="120000"/>
              </a:lnSpc>
              <a:defRPr/>
            </a:pPr>
            <a:endParaRPr lang="fr-CH" sz="1500" kern="0" dirty="0">
              <a:solidFill>
                <a:srgbClr val="404B56"/>
              </a:solidFill>
              <a:latin typeface="Frutiger 55 Roman" pitchFamily="2" charset="0"/>
              <a:cs typeface="+mn-cs"/>
            </a:endParaRPr>
          </a:p>
          <a:p>
            <a:pPr marL="342900" indent="-342900">
              <a:lnSpc>
                <a:spcPct val="120000"/>
              </a:lnSpc>
              <a:defRPr/>
            </a:pPr>
            <a:r>
              <a:rPr lang="fr-CH" sz="1500" kern="0" dirty="0">
                <a:solidFill>
                  <a:srgbClr val="404B56"/>
                </a:solidFill>
                <a:latin typeface="Frutiger 55 Roman" pitchFamily="2" charset="0"/>
                <a:cs typeface="+mn-cs"/>
              </a:rPr>
              <a:t>			</a:t>
            </a:r>
          </a:p>
        </p:txBody>
      </p:sp>
    </p:spTree>
    <p:extLst>
      <p:ext uri="{BB962C8B-B14F-4D97-AF65-F5344CB8AC3E}">
        <p14:creationId xmlns:p14="http://schemas.microsoft.com/office/powerpoint/2010/main" val="403410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age3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24778"/>
            <a:ext cx="9144000" cy="4861035"/>
          </a:xfrm>
          <a:prstGeom prst="rect">
            <a:avLst/>
          </a:prstGeom>
        </p:spPr>
      </p:pic>
      <p:sp>
        <p:nvSpPr>
          <p:cNvPr id="11" name="Rectangle 3"/>
          <p:cNvSpPr>
            <a:spLocks noGrp="1" noChangeArrowheads="1"/>
          </p:cNvSpPr>
          <p:nvPr>
            <p:ph idx="1"/>
          </p:nvPr>
        </p:nvSpPr>
        <p:spPr>
          <a:xfrm>
            <a:off x="602807" y="3394353"/>
            <a:ext cx="7678737" cy="2916238"/>
          </a:xfrm>
        </p:spPr>
        <p:txBody>
          <a:bodyPr>
            <a:normAutofit fontScale="85000" lnSpcReduction="20000"/>
          </a:bodyPr>
          <a:lstStyle/>
          <a:p>
            <a:pPr marL="271463" indent="-271463">
              <a:buFontTx/>
              <a:buNone/>
              <a:defRPr/>
            </a:pPr>
            <a:endParaRPr lang="en-GB" altLang="fr-FR" sz="1800" dirty="0" smtClean="0">
              <a:latin typeface="Frutiger 55 Roman" panose="00000400000000000000" pitchFamily="2" charset="0"/>
            </a:endParaRPr>
          </a:p>
          <a:p>
            <a:pPr marL="271463" indent="-271463">
              <a:buFontTx/>
              <a:buNone/>
              <a:defRPr/>
            </a:pPr>
            <a:endParaRPr lang="en-GB" altLang="fr-FR" sz="1800" dirty="0" smtClean="0">
              <a:latin typeface="Frutiger 55 Roman" panose="00000400000000000000" pitchFamily="2" charset="0"/>
            </a:endParaRPr>
          </a:p>
          <a:p>
            <a:pPr marL="271463" indent="-271463">
              <a:buFontTx/>
              <a:buNone/>
              <a:defRPr/>
            </a:pPr>
            <a:endParaRPr lang="en-GB" altLang="fr-FR" sz="1800" dirty="0">
              <a:latin typeface="Frutiger 55 Roman" panose="00000400000000000000" pitchFamily="2" charset="0"/>
            </a:endParaRPr>
          </a:p>
          <a:p>
            <a:pPr marL="271463" indent="-271463">
              <a:buFontTx/>
              <a:buNone/>
              <a:defRPr/>
            </a:pPr>
            <a:endParaRPr lang="en-GB" altLang="fr-FR" sz="1800" dirty="0">
              <a:latin typeface="Frutiger 55 Roman" panose="00000400000000000000" pitchFamily="2" charset="0"/>
            </a:endParaRPr>
          </a:p>
          <a:p>
            <a:pPr marL="0" indent="0">
              <a:buFontTx/>
              <a:buNone/>
              <a:defRPr/>
            </a:pPr>
            <a:r>
              <a:rPr lang="en-GB" altLang="fr-FR" sz="1800" dirty="0" smtClean="0">
                <a:latin typeface="Frutiger 55 Roman" panose="00000400000000000000" pitchFamily="2" charset="0"/>
              </a:rPr>
              <a:t>	Av</a:t>
            </a:r>
            <a:r>
              <a:rPr lang="en-GB" altLang="fr-FR" sz="1800" dirty="0">
                <a:latin typeface="Frutiger 55 Roman" panose="00000400000000000000" pitchFamily="2" charset="0"/>
              </a:rPr>
              <a:t>. J.-J. Rousseau 4		</a:t>
            </a:r>
            <a:r>
              <a:rPr lang="en-GB" altLang="fr-FR" sz="1800" dirty="0" smtClean="0">
                <a:latin typeface="Frutiger 55 Roman" panose="00000400000000000000" pitchFamily="2" charset="0"/>
              </a:rPr>
              <a:t>							</a:t>
            </a:r>
            <a:r>
              <a:rPr lang="fr-CH" sz="1800" dirty="0" err="1" smtClean="0">
                <a:latin typeface="Frutiger 55 Roman" panose="00000400000000000000" pitchFamily="2" charset="0"/>
              </a:rPr>
              <a:t>Nordstrasse</a:t>
            </a:r>
            <a:r>
              <a:rPr lang="fr-CH" sz="1800" dirty="0" smtClean="0">
                <a:latin typeface="Frutiger 55 Roman" panose="00000400000000000000" pitchFamily="2" charset="0"/>
              </a:rPr>
              <a:t> </a:t>
            </a:r>
            <a:r>
              <a:rPr lang="fr-CH" sz="1800" dirty="0">
                <a:latin typeface="Frutiger 55 Roman" panose="00000400000000000000" pitchFamily="2" charset="0"/>
              </a:rPr>
              <a:t>9</a:t>
            </a:r>
            <a:endParaRPr lang="en-GB" altLang="fr-FR" sz="1800" dirty="0">
              <a:latin typeface="Frutiger 55 Roman" panose="00000400000000000000" pitchFamily="2" charset="0"/>
            </a:endParaRPr>
          </a:p>
          <a:p>
            <a:pPr marL="271463" indent="-271463">
              <a:buFontTx/>
              <a:buNone/>
              <a:defRPr/>
            </a:pPr>
            <a:r>
              <a:rPr lang="en-GB" altLang="fr-FR" sz="1800" dirty="0">
                <a:latin typeface="Frutiger 55 Roman" panose="00000400000000000000" pitchFamily="2" charset="0"/>
              </a:rPr>
              <a:t>		CH 2001 </a:t>
            </a:r>
            <a:r>
              <a:rPr lang="en-GB" altLang="fr-FR" sz="1800" u="sng" dirty="0">
                <a:latin typeface="Frutiger 55 Roman" panose="00000400000000000000" pitchFamily="2" charset="0"/>
              </a:rPr>
              <a:t>Neuchâtel</a:t>
            </a:r>
            <a:r>
              <a:rPr lang="en-GB" altLang="fr-FR" sz="1800" dirty="0">
                <a:latin typeface="Frutiger 55 Roman" panose="00000400000000000000" pitchFamily="2" charset="0"/>
              </a:rPr>
              <a:t>		</a:t>
            </a:r>
            <a:r>
              <a:rPr lang="en-GB" altLang="fr-FR" sz="1800" dirty="0" smtClean="0">
                <a:latin typeface="Frutiger 55 Roman" panose="00000400000000000000" pitchFamily="2" charset="0"/>
              </a:rPr>
              <a:t>							CH </a:t>
            </a:r>
            <a:r>
              <a:rPr lang="en-GB" altLang="fr-FR" sz="1800" dirty="0">
                <a:latin typeface="Frutiger 55 Roman" panose="00000400000000000000" pitchFamily="2" charset="0"/>
              </a:rPr>
              <a:t>8006 </a:t>
            </a:r>
            <a:r>
              <a:rPr lang="en-GB" altLang="fr-FR" sz="1800" u="sng" dirty="0">
                <a:latin typeface="Frutiger 55 Roman" panose="00000400000000000000" pitchFamily="2" charset="0"/>
              </a:rPr>
              <a:t>Zürich</a:t>
            </a:r>
            <a:r>
              <a:rPr lang="en-GB" altLang="fr-FR" sz="1800" dirty="0">
                <a:latin typeface="Frutiger 55 Roman" panose="00000400000000000000" pitchFamily="2" charset="0"/>
              </a:rPr>
              <a:t>	</a:t>
            </a:r>
          </a:p>
          <a:p>
            <a:pPr marL="271463" indent="-271463">
              <a:buFontTx/>
              <a:buNone/>
              <a:defRPr/>
            </a:pPr>
            <a:r>
              <a:rPr lang="en-GB" altLang="fr-FR" sz="1800" dirty="0">
                <a:latin typeface="Frutiger 55 Roman" panose="00000400000000000000" pitchFamily="2" charset="0"/>
              </a:rPr>
              <a:t>		</a:t>
            </a:r>
            <a:r>
              <a:rPr lang="de-DE" altLang="fr-FR" sz="1800" dirty="0">
                <a:latin typeface="Frutiger 55 Roman" panose="00000400000000000000" pitchFamily="2" charset="0"/>
              </a:rPr>
              <a:t>+41-32-7271427 		</a:t>
            </a:r>
            <a:r>
              <a:rPr lang="de-DE" altLang="fr-FR" sz="1800" dirty="0" smtClean="0">
                <a:latin typeface="Frutiger 55 Roman" panose="00000400000000000000" pitchFamily="2" charset="0"/>
              </a:rPr>
              <a:t>						</a:t>
            </a:r>
            <a:r>
              <a:rPr lang="de-DE" altLang="fr-FR" sz="1800" dirty="0">
                <a:latin typeface="Frutiger 55 Roman" panose="00000400000000000000" pitchFamily="2" charset="0"/>
              </a:rPr>
              <a:t>	+41-44-2673919</a:t>
            </a:r>
            <a:endParaRPr lang="en-GB" altLang="fr-FR" sz="1800" dirty="0">
              <a:latin typeface="Frutiger 55 Roman" panose="00000400000000000000" pitchFamily="2" charset="0"/>
            </a:endParaRPr>
          </a:p>
          <a:p>
            <a:pPr marL="271463" indent="-271463" algn="ctr">
              <a:buFontTx/>
              <a:buNone/>
              <a:defRPr/>
            </a:pPr>
            <a:endParaRPr lang="en-GB" altLang="fr-FR" sz="1600" dirty="0" smtClean="0">
              <a:latin typeface="Frutiger 55 Roman" panose="00000400000000000000" pitchFamily="2" charset="0"/>
            </a:endParaRPr>
          </a:p>
          <a:p>
            <a:pPr marL="271463" indent="-271463" algn="ctr">
              <a:buFontTx/>
              <a:buNone/>
              <a:defRPr/>
            </a:pPr>
            <a:endParaRPr lang="en-GB" altLang="fr-FR" sz="1600" dirty="0">
              <a:latin typeface="Frutiger 55 Roman" panose="00000400000000000000" pitchFamily="2" charset="0"/>
            </a:endParaRPr>
          </a:p>
          <a:p>
            <a:pPr marL="271463" indent="-271463" algn="ctr">
              <a:buFontTx/>
              <a:buNone/>
              <a:defRPr/>
            </a:pPr>
            <a:endParaRPr lang="en-GB" altLang="fr-FR" sz="1600" dirty="0">
              <a:latin typeface="Frutiger 55 Roman" panose="00000400000000000000" pitchFamily="2" charset="0"/>
            </a:endParaRPr>
          </a:p>
          <a:p>
            <a:pPr marL="271463" indent="-271463" algn="ctr">
              <a:buFontTx/>
              <a:buNone/>
              <a:defRPr/>
            </a:pPr>
            <a:endParaRPr lang="en-GB" altLang="fr-FR" sz="1600" dirty="0">
              <a:latin typeface="Frutiger 55 Roman" panose="00000400000000000000" pitchFamily="2" charset="0"/>
            </a:endParaRPr>
          </a:p>
          <a:p>
            <a:pPr marL="271463" indent="-271463" algn="ctr">
              <a:buFontTx/>
              <a:buNone/>
              <a:defRPr/>
            </a:pPr>
            <a:r>
              <a:rPr lang="en-GB" altLang="fr-FR" sz="1600" dirty="0">
                <a:latin typeface="Frutiger 55 Roman" panose="00000400000000000000" pitchFamily="2" charset="0"/>
              </a:rPr>
              <a:t>www.patentattorneys.ch</a:t>
            </a:r>
          </a:p>
        </p:txBody>
      </p:sp>
      <p:sp>
        <p:nvSpPr>
          <p:cNvPr id="13" name="Sous-titre 2"/>
          <p:cNvSpPr txBox="1">
            <a:spLocks/>
          </p:cNvSpPr>
          <p:nvPr/>
        </p:nvSpPr>
        <p:spPr>
          <a:xfrm>
            <a:off x="3631720" y="84537"/>
            <a:ext cx="5365631" cy="5041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CH" sz="2000" dirty="0" smtClean="0">
                <a:solidFill>
                  <a:schemeClr val="bg1"/>
                </a:solidFill>
                <a:latin typeface="Frutiger 45 Light" pitchFamily="2" charset="0"/>
                <a:cs typeface="Frutiger LT 55 Roman"/>
              </a:rPr>
              <a:t>Merci de votre attention !</a:t>
            </a:r>
            <a:endParaRPr lang="fr-CH" sz="2000" dirty="0">
              <a:solidFill>
                <a:schemeClr val="bg1"/>
              </a:solidFill>
              <a:latin typeface="Frutiger 45 Light" pitchFamily="2" charset="0"/>
              <a:cs typeface="Frutiger LT 55 Roman"/>
            </a:endParaRPr>
          </a:p>
        </p:txBody>
      </p:sp>
    </p:spTree>
    <p:extLst>
      <p:ext uri="{BB962C8B-B14F-4D97-AF65-F5344CB8AC3E}">
        <p14:creationId xmlns:p14="http://schemas.microsoft.com/office/powerpoint/2010/main" val="213533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Image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Sous-titre 2"/>
          <p:cNvSpPr txBox="1">
            <a:spLocks/>
          </p:cNvSpPr>
          <p:nvPr/>
        </p:nvSpPr>
        <p:spPr>
          <a:xfrm>
            <a:off x="4592638" y="84537"/>
            <a:ext cx="3179762" cy="5041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2000" dirty="0" err="1">
                <a:solidFill>
                  <a:schemeClr val="bg1"/>
                </a:solidFill>
                <a:latin typeface="Frutiger 45 Light" pitchFamily="2" charset="0"/>
                <a:cs typeface="Frutiger LT 55 Roman"/>
              </a:rPr>
              <a:t>Summary</a:t>
            </a:r>
            <a:endParaRPr lang="fr-FR" sz="2000" dirty="0">
              <a:solidFill>
                <a:schemeClr val="bg1"/>
              </a:solidFill>
              <a:latin typeface="Frutiger 45 Light" pitchFamily="2" charset="0"/>
              <a:cs typeface="Frutiger LT 55 Roman"/>
            </a:endParaRPr>
          </a:p>
        </p:txBody>
      </p:sp>
      <p:sp>
        <p:nvSpPr>
          <p:cNvPr id="7" name="Espace réservé du contenu 5"/>
          <p:cNvSpPr txBox="1">
            <a:spLocks/>
          </p:cNvSpPr>
          <p:nvPr/>
        </p:nvSpPr>
        <p:spPr bwMode="auto">
          <a:xfrm>
            <a:off x="1008063" y="1485900"/>
            <a:ext cx="7559675" cy="475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fr-FR" sz="2400" kern="0" dirty="0">
              <a:solidFill>
                <a:srgbClr val="404B56"/>
              </a:solidFill>
              <a:latin typeface="Frutiger 55 Roman" pitchFamily="2" charset="0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r>
              <a:rPr lang="fr-FR" sz="2400" kern="0" dirty="0" err="1" smtClean="0">
                <a:solidFill>
                  <a:srgbClr val="404B56"/>
                </a:solidFill>
                <a:latin typeface="Frutiger 55 Roman" pitchFamily="2" charset="0"/>
              </a:rPr>
              <a:t>Brief</a:t>
            </a:r>
            <a:r>
              <a:rPr lang="fr-FR" sz="2400" kern="0" dirty="0" smtClean="0">
                <a:solidFill>
                  <a:srgbClr val="404B56"/>
                </a:solidFill>
                <a:latin typeface="Frutiger 55 Roman" pitchFamily="2" charset="0"/>
              </a:rPr>
              <a:t> </a:t>
            </a:r>
            <a:r>
              <a:rPr lang="fr-FR" sz="2400" kern="0" dirty="0" err="1" smtClean="0">
                <a:solidFill>
                  <a:srgbClr val="404B56"/>
                </a:solidFill>
                <a:latin typeface="Frutiger 55 Roman" pitchFamily="2" charset="0"/>
              </a:rPr>
              <a:t>overview</a:t>
            </a:r>
            <a:r>
              <a:rPr lang="fr-FR" sz="2400" kern="0" dirty="0" smtClean="0">
                <a:solidFill>
                  <a:srgbClr val="404B56"/>
                </a:solidFill>
                <a:latin typeface="Frutiger 55 Roman" pitchFamily="2" charset="0"/>
              </a:rPr>
              <a:t> of the </a:t>
            </a:r>
            <a:r>
              <a:rPr lang="fr-FR" sz="2400" kern="0" dirty="0" err="1" smtClean="0">
                <a:solidFill>
                  <a:srgbClr val="404B56"/>
                </a:solidFill>
                <a:latin typeface="Frutiger 55 Roman" pitchFamily="2" charset="0"/>
              </a:rPr>
              <a:t>law</a:t>
            </a:r>
            <a:endParaRPr lang="fr-FR" sz="2400" kern="0" dirty="0">
              <a:solidFill>
                <a:srgbClr val="404B56"/>
              </a:solidFill>
              <a:latin typeface="Frutiger 55 Roman" pitchFamily="2" charset="0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fr-FR" sz="2400" kern="0" dirty="0">
              <a:solidFill>
                <a:srgbClr val="404B56"/>
              </a:solidFill>
              <a:latin typeface="Frutiger 55 Roman" pitchFamily="2" charset="0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r>
              <a:rPr lang="fr-FR" sz="2400" kern="0" dirty="0" err="1" smtClean="0">
                <a:solidFill>
                  <a:schemeClr val="bg1">
                    <a:lumMod val="85000"/>
                  </a:schemeClr>
                </a:solidFill>
                <a:latin typeface="Frutiger 55 Roman" pitchFamily="2" charset="0"/>
              </a:rPr>
              <a:t>Italian</a:t>
            </a:r>
            <a:r>
              <a:rPr lang="fr-FR" sz="2400" kern="0" dirty="0" smtClean="0">
                <a:solidFill>
                  <a:schemeClr val="bg1">
                    <a:lumMod val="85000"/>
                  </a:schemeClr>
                </a:solidFill>
                <a:latin typeface="Frutiger 55 Roman" pitchFamily="2" charset="0"/>
              </a:rPr>
              <a:t> Patents and Patent Applications</a:t>
            </a:r>
            <a:endParaRPr lang="fr-FR" sz="2400" kern="0" dirty="0">
              <a:solidFill>
                <a:schemeClr val="bg1">
                  <a:lumMod val="85000"/>
                </a:schemeClr>
              </a:solidFill>
              <a:latin typeface="Frutiger 55 Roman" pitchFamily="2" charset="0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fr-FR" sz="2400" kern="0" dirty="0">
              <a:solidFill>
                <a:schemeClr val="bg1">
                  <a:lumMod val="85000"/>
                </a:schemeClr>
              </a:solidFill>
              <a:latin typeface="Frutiger 55 Roman" pitchFamily="2" charset="0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r>
              <a:rPr lang="fr-FR" sz="2400" kern="0" dirty="0" err="1" smtClean="0">
                <a:solidFill>
                  <a:schemeClr val="bg1">
                    <a:lumMod val="85000"/>
                  </a:schemeClr>
                </a:solidFill>
                <a:latin typeface="Frutiger 55 Roman" pitchFamily="2" charset="0"/>
              </a:rPr>
              <a:t>Italian</a:t>
            </a:r>
            <a:r>
              <a:rPr lang="fr-FR" sz="2400" kern="0" dirty="0" smtClean="0">
                <a:solidFill>
                  <a:schemeClr val="bg1">
                    <a:lumMod val="85000"/>
                  </a:schemeClr>
                </a:solidFill>
                <a:latin typeface="Frutiger 55 Roman" pitchFamily="2" charset="0"/>
              </a:rPr>
              <a:t> Utility </a:t>
            </a:r>
            <a:r>
              <a:rPr lang="fr-FR" sz="2400" kern="0" dirty="0" err="1" smtClean="0">
                <a:solidFill>
                  <a:schemeClr val="bg1">
                    <a:lumMod val="85000"/>
                  </a:schemeClr>
                </a:solidFill>
                <a:latin typeface="Frutiger 55 Roman" pitchFamily="2" charset="0"/>
              </a:rPr>
              <a:t>Models</a:t>
            </a:r>
            <a:endParaRPr lang="fr-FR" sz="2400" kern="0" dirty="0" smtClean="0">
              <a:solidFill>
                <a:schemeClr val="bg1">
                  <a:lumMod val="85000"/>
                </a:schemeClr>
              </a:solidFill>
              <a:latin typeface="Frutiger 55 Roman" pitchFamily="2" charset="0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fr-FR" sz="2400" kern="0" dirty="0">
              <a:solidFill>
                <a:schemeClr val="bg1">
                  <a:lumMod val="85000"/>
                </a:schemeClr>
              </a:solidFill>
              <a:latin typeface="Frutiger 55 Roman" pitchFamily="2" charset="0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r>
              <a:rPr lang="fr-FR" sz="2400" kern="0" dirty="0" smtClean="0">
                <a:solidFill>
                  <a:schemeClr val="bg1">
                    <a:lumMod val="85000"/>
                  </a:schemeClr>
                </a:solidFill>
                <a:latin typeface="Frutiger 55 Roman" pitchFamily="2" charset="0"/>
              </a:rPr>
              <a:t>Possible propositions to clients</a:t>
            </a: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fr-FR" sz="2400" kern="0" dirty="0">
              <a:solidFill>
                <a:srgbClr val="404B56"/>
              </a:solidFill>
              <a:latin typeface="Frutiger 55 Roman" pitchFamily="2" charset="0"/>
            </a:endParaRPr>
          </a:p>
          <a:p>
            <a:pPr>
              <a:lnSpc>
                <a:spcPct val="120000"/>
              </a:lnSpc>
              <a:buClr>
                <a:srgbClr val="FFC000"/>
              </a:buClr>
              <a:defRPr/>
            </a:pPr>
            <a:endParaRPr lang="fr-FR" sz="1600" kern="0" dirty="0">
              <a:solidFill>
                <a:srgbClr val="404B56"/>
              </a:solidFill>
              <a:latin typeface="Frutiger 55 Roman" pitchFamily="2" charset="0"/>
            </a:endParaRPr>
          </a:p>
          <a:p>
            <a:pPr>
              <a:lnSpc>
                <a:spcPct val="120000"/>
              </a:lnSpc>
              <a:buClr>
                <a:srgbClr val="FFC000"/>
              </a:buClr>
              <a:defRPr/>
            </a:pPr>
            <a:r>
              <a:rPr lang="fr-FR" sz="1600" kern="0" dirty="0">
                <a:solidFill>
                  <a:srgbClr val="404B56"/>
                </a:solidFill>
                <a:latin typeface="Frutiger 55 Roman" pitchFamily="2" charset="0"/>
              </a:rPr>
              <a:t>	</a:t>
            </a: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fr-CH" sz="1600" kern="0" dirty="0">
              <a:solidFill>
                <a:srgbClr val="FF0000"/>
              </a:solidFill>
              <a:latin typeface="Frutiger 45 Light" pitchFamily="2" charset="0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fr-CH" sz="1600" kern="0" dirty="0">
              <a:solidFill>
                <a:srgbClr val="6093BB"/>
              </a:solidFill>
              <a:latin typeface="Frutiger 45 Light" pitchFamily="2" charset="0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fr-CH" sz="1600" kern="0" dirty="0">
              <a:solidFill>
                <a:srgbClr val="6093BB"/>
              </a:solidFill>
              <a:latin typeface="Frutiger 45 Light" pitchFamily="2" charset="0"/>
            </a:endParaRPr>
          </a:p>
          <a:p>
            <a:pPr>
              <a:lnSpc>
                <a:spcPct val="120000"/>
              </a:lnSpc>
              <a:buClr>
                <a:srgbClr val="FFC000"/>
              </a:buClr>
              <a:defRPr/>
            </a:pPr>
            <a:r>
              <a:rPr lang="fr-FR" sz="1600" kern="0" dirty="0">
                <a:solidFill>
                  <a:srgbClr val="404B56"/>
                </a:solidFill>
                <a:latin typeface="Frutiger 55 Roman" pitchFamily="2" charset="0"/>
                <a:cs typeface="+mn-cs"/>
              </a:rPr>
              <a:t>	</a:t>
            </a:r>
            <a:endParaRPr lang="fr-CH" sz="1500" kern="0" dirty="0">
              <a:solidFill>
                <a:srgbClr val="404B56"/>
              </a:solidFill>
              <a:latin typeface="Frutiger 55 Roman" pitchFamily="2" charset="0"/>
              <a:cs typeface="+mn-cs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fr-FR" sz="1500" kern="0" dirty="0">
              <a:solidFill>
                <a:srgbClr val="404B56"/>
              </a:solidFill>
              <a:latin typeface="Frutiger 55 Roman" pitchFamily="2" charset="0"/>
              <a:cs typeface="+mn-cs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fr-FR" sz="1500" kern="0" dirty="0">
              <a:solidFill>
                <a:srgbClr val="404B56"/>
              </a:solidFill>
              <a:latin typeface="Frutiger 55 Roman" pitchFamily="2" charset="0"/>
              <a:cs typeface="+mn-cs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fr-CH" sz="1500" kern="0" dirty="0">
              <a:solidFill>
                <a:srgbClr val="404B56"/>
              </a:solidFill>
              <a:latin typeface="Frutiger 55 Roman" pitchFamily="2" charset="0"/>
              <a:cs typeface="+mn-cs"/>
            </a:endParaRPr>
          </a:p>
          <a:p>
            <a:pPr marL="342900" indent="-342900">
              <a:lnSpc>
                <a:spcPct val="120000"/>
              </a:lnSpc>
              <a:defRPr/>
            </a:pPr>
            <a:r>
              <a:rPr lang="fr-CH" sz="1500" kern="0" dirty="0">
                <a:solidFill>
                  <a:srgbClr val="404B56"/>
                </a:solidFill>
                <a:latin typeface="Frutiger 55 Roman" pitchFamily="2" charset="0"/>
                <a:cs typeface="+mn-cs"/>
              </a:rPr>
              <a:t>	</a:t>
            </a:r>
          </a:p>
          <a:p>
            <a:pPr marL="342900" indent="-342900">
              <a:lnSpc>
                <a:spcPct val="120000"/>
              </a:lnSpc>
              <a:defRPr/>
            </a:pPr>
            <a:r>
              <a:rPr lang="fr-CH" sz="1500" kern="0" dirty="0">
                <a:solidFill>
                  <a:srgbClr val="404B56"/>
                </a:solidFill>
                <a:latin typeface="Frutiger 55 Roman" pitchFamily="2" charset="0"/>
                <a:cs typeface="+mn-cs"/>
              </a:rPr>
              <a:t>	</a:t>
            </a:r>
          </a:p>
          <a:p>
            <a:pPr marL="342900" indent="-342900">
              <a:lnSpc>
                <a:spcPct val="120000"/>
              </a:lnSpc>
              <a:defRPr/>
            </a:pPr>
            <a:r>
              <a:rPr lang="fr-CH" sz="1500" kern="0" dirty="0">
                <a:solidFill>
                  <a:srgbClr val="404B56"/>
                </a:solidFill>
                <a:latin typeface="Frutiger 55 Roman" pitchFamily="2" charset="0"/>
                <a:cs typeface="+mn-cs"/>
              </a:rPr>
              <a:t>	</a:t>
            </a:r>
          </a:p>
          <a:p>
            <a:pPr marL="342900" indent="-342900">
              <a:lnSpc>
                <a:spcPct val="120000"/>
              </a:lnSpc>
              <a:defRPr/>
            </a:pPr>
            <a:endParaRPr lang="fr-CH" sz="1500" kern="0" dirty="0">
              <a:solidFill>
                <a:srgbClr val="404B56"/>
              </a:solidFill>
              <a:latin typeface="Frutiger 55 Roman" pitchFamily="2" charset="0"/>
              <a:cs typeface="+mn-cs"/>
            </a:endParaRPr>
          </a:p>
          <a:p>
            <a:pPr marL="342900" indent="-342900">
              <a:lnSpc>
                <a:spcPct val="120000"/>
              </a:lnSpc>
              <a:defRPr/>
            </a:pPr>
            <a:endParaRPr lang="fr-CH" sz="1500" kern="0" dirty="0">
              <a:solidFill>
                <a:srgbClr val="404B56"/>
              </a:solidFill>
              <a:latin typeface="Frutiger 55 Roman" pitchFamily="2" charset="0"/>
              <a:cs typeface="+mn-cs"/>
            </a:endParaRPr>
          </a:p>
          <a:p>
            <a:pPr marL="342900" indent="-342900">
              <a:lnSpc>
                <a:spcPct val="120000"/>
              </a:lnSpc>
              <a:defRPr/>
            </a:pPr>
            <a:r>
              <a:rPr lang="fr-CH" sz="1500" kern="0" dirty="0">
                <a:solidFill>
                  <a:srgbClr val="404B56"/>
                </a:solidFill>
                <a:latin typeface="Frutiger 55 Roman" pitchFamily="2" charset="0"/>
                <a:cs typeface="+mn-cs"/>
              </a:rPr>
              <a:t>			</a:t>
            </a:r>
          </a:p>
        </p:txBody>
      </p:sp>
      <p:pic>
        <p:nvPicPr>
          <p:cNvPr id="8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7738" y="6407150"/>
            <a:ext cx="51435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126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Image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Sous-titre 2"/>
          <p:cNvSpPr txBox="1">
            <a:spLocks/>
          </p:cNvSpPr>
          <p:nvPr/>
        </p:nvSpPr>
        <p:spPr>
          <a:xfrm>
            <a:off x="4592638" y="84537"/>
            <a:ext cx="3975100" cy="5041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2000" dirty="0" err="1" smtClean="0">
                <a:solidFill>
                  <a:schemeClr val="bg1"/>
                </a:solidFill>
                <a:latin typeface="Frutiger 45 Light" pitchFamily="2" charset="0"/>
                <a:cs typeface="Frutiger LT 55 Roman"/>
              </a:rPr>
              <a:t>Legal</a:t>
            </a:r>
            <a:r>
              <a:rPr lang="fr-FR" sz="2000" dirty="0" smtClean="0">
                <a:solidFill>
                  <a:schemeClr val="bg1"/>
                </a:solidFill>
                <a:latin typeface="Frutiger 45 Light" pitchFamily="2" charset="0"/>
                <a:cs typeface="Frutiger LT 55 Roman"/>
              </a:rPr>
              <a:t> </a:t>
            </a:r>
            <a:r>
              <a:rPr lang="fr-FR" sz="2000" dirty="0" err="1" smtClean="0">
                <a:solidFill>
                  <a:schemeClr val="bg1"/>
                </a:solidFill>
                <a:latin typeface="Frutiger 45 Light" pitchFamily="2" charset="0"/>
                <a:cs typeface="Frutiger LT 55 Roman"/>
              </a:rPr>
              <a:t>references</a:t>
            </a:r>
            <a:endParaRPr lang="fr-FR" sz="2000" dirty="0">
              <a:solidFill>
                <a:schemeClr val="bg1"/>
              </a:solidFill>
              <a:latin typeface="Frutiger 45 Light" pitchFamily="2" charset="0"/>
              <a:cs typeface="Frutiger LT 55 Roman"/>
            </a:endParaRPr>
          </a:p>
        </p:txBody>
      </p:sp>
      <p:pic>
        <p:nvPicPr>
          <p:cNvPr id="8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7738" y="6407150"/>
            <a:ext cx="51435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Espace réservé du contenu 5"/>
          <p:cNvSpPr txBox="1">
            <a:spLocks/>
          </p:cNvSpPr>
          <p:nvPr/>
        </p:nvSpPr>
        <p:spPr bwMode="auto">
          <a:xfrm>
            <a:off x="850900" y="1403350"/>
            <a:ext cx="7559675" cy="475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r>
              <a:rPr lang="fr-CH" sz="1600" kern="0" dirty="0" err="1" smtClean="0">
                <a:solidFill>
                  <a:srgbClr val="6093BB"/>
                </a:solidFill>
                <a:latin typeface="Frutiger 45 Light" pitchFamily="2" charset="0"/>
              </a:rPr>
              <a:t>Codice</a:t>
            </a:r>
            <a:r>
              <a:rPr lang="fr-CH" sz="1600" kern="0" dirty="0" smtClean="0">
                <a:solidFill>
                  <a:srgbClr val="6093BB"/>
                </a:solidFill>
                <a:latin typeface="Frutiger 45 Light" pitchFamily="2" charset="0"/>
              </a:rPr>
              <a:t> </a:t>
            </a:r>
            <a:r>
              <a:rPr lang="fr-CH" sz="1600" kern="0" dirty="0" err="1" smtClean="0">
                <a:solidFill>
                  <a:srgbClr val="6093BB"/>
                </a:solidFill>
                <a:latin typeface="Frutiger 45 Light" pitchFamily="2" charset="0"/>
              </a:rPr>
              <a:t>della</a:t>
            </a:r>
            <a:r>
              <a:rPr lang="fr-CH" sz="1600" kern="0" dirty="0" smtClean="0">
                <a:solidFill>
                  <a:srgbClr val="6093BB"/>
                </a:solidFill>
                <a:latin typeface="Frutiger 45 Light" pitchFamily="2" charset="0"/>
              </a:rPr>
              <a:t> </a:t>
            </a:r>
            <a:r>
              <a:rPr lang="fr-CH" sz="1600" kern="0" dirty="0" err="1" smtClean="0">
                <a:solidFill>
                  <a:srgbClr val="6093BB"/>
                </a:solidFill>
                <a:latin typeface="Frutiger 45 Light" pitchFamily="2" charset="0"/>
              </a:rPr>
              <a:t>proprietà</a:t>
            </a:r>
            <a:r>
              <a:rPr lang="fr-CH" sz="1600" kern="0" dirty="0" smtClean="0">
                <a:solidFill>
                  <a:srgbClr val="6093BB"/>
                </a:solidFill>
                <a:latin typeface="Frutiger 45 Light" pitchFamily="2" charset="0"/>
              </a:rPr>
              <a:t> </a:t>
            </a:r>
            <a:r>
              <a:rPr lang="fr-CH" sz="1600" kern="0" dirty="0" err="1" smtClean="0">
                <a:solidFill>
                  <a:srgbClr val="6093BB"/>
                </a:solidFill>
                <a:latin typeface="Frutiger 45 Light" pitchFamily="2" charset="0"/>
              </a:rPr>
              <a:t>industriale</a:t>
            </a:r>
            <a:r>
              <a:rPr lang="fr-CH" sz="1600" kern="0" dirty="0" smtClean="0">
                <a:solidFill>
                  <a:srgbClr val="6093BB"/>
                </a:solidFill>
                <a:latin typeface="Frutiger 45 Light" pitchFamily="2" charset="0"/>
              </a:rPr>
              <a:t> (</a:t>
            </a:r>
            <a:r>
              <a:rPr lang="fr-CH" sz="1600" kern="0" dirty="0" err="1" smtClean="0">
                <a:solidFill>
                  <a:srgbClr val="6093BB"/>
                </a:solidFill>
                <a:latin typeface="Frutiger 45 Light" pitchFamily="2" charset="0"/>
              </a:rPr>
              <a:t>Decreto</a:t>
            </a:r>
            <a:r>
              <a:rPr lang="fr-CH" sz="1600" kern="0" dirty="0" smtClean="0">
                <a:solidFill>
                  <a:srgbClr val="6093BB"/>
                </a:solidFill>
                <a:latin typeface="Frutiger 45 Light" pitchFamily="2" charset="0"/>
              </a:rPr>
              <a:t> </a:t>
            </a:r>
            <a:r>
              <a:rPr lang="fr-CH" sz="1600" kern="0" dirty="0" err="1" smtClean="0">
                <a:solidFill>
                  <a:srgbClr val="6093BB"/>
                </a:solidFill>
                <a:latin typeface="Frutiger 45 Light" pitchFamily="2" charset="0"/>
              </a:rPr>
              <a:t>legislativo</a:t>
            </a:r>
            <a:r>
              <a:rPr lang="fr-CH" sz="1600" kern="0" dirty="0" smtClean="0">
                <a:solidFill>
                  <a:srgbClr val="6093BB"/>
                </a:solidFill>
                <a:latin typeface="Frutiger 45 Light" pitchFamily="2" charset="0"/>
              </a:rPr>
              <a:t> 10 </a:t>
            </a:r>
            <a:r>
              <a:rPr lang="fr-CH" sz="1600" kern="0" dirty="0" err="1" smtClean="0">
                <a:solidFill>
                  <a:srgbClr val="6093BB"/>
                </a:solidFill>
                <a:latin typeface="Frutiger 45 Light" pitchFamily="2" charset="0"/>
              </a:rPr>
              <a:t>febbraio</a:t>
            </a:r>
            <a:r>
              <a:rPr lang="fr-CH" sz="1600" kern="0" dirty="0" smtClean="0">
                <a:solidFill>
                  <a:srgbClr val="6093BB"/>
                </a:solidFill>
                <a:latin typeface="Frutiger 45 Light" pitchFamily="2" charset="0"/>
              </a:rPr>
              <a:t> 2005 n.30)</a:t>
            </a:r>
            <a:r>
              <a:rPr lang="fr-CH" sz="1600" kern="0" dirty="0" smtClean="0">
                <a:solidFill>
                  <a:srgbClr val="404B56"/>
                </a:solidFill>
                <a:latin typeface="Frutiger 55 Roman" pitchFamily="2" charset="0"/>
              </a:rPr>
              <a:t>: </a:t>
            </a:r>
            <a:r>
              <a:rPr lang="en-US" sz="1600" kern="0" dirty="0" smtClean="0">
                <a:solidFill>
                  <a:srgbClr val="404B56"/>
                </a:solidFill>
                <a:latin typeface="Frutiger 55 Roman" pitchFamily="2" charset="0"/>
              </a:rPr>
              <a:t>a single code comprising sections about trademarks, designs, patents, utility models, topographies, trade secrets, vegetal varieties, procedural provisions, professional patent attorney association, etc.)</a:t>
            </a: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en-US" sz="1600" kern="0" dirty="0" smtClean="0">
              <a:solidFill>
                <a:srgbClr val="6093BB"/>
              </a:solidFill>
              <a:latin typeface="Frutiger 45 Light" pitchFamily="2" charset="0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r>
              <a:rPr lang="fr-CH" sz="1600" kern="0" dirty="0" err="1" smtClean="0">
                <a:solidFill>
                  <a:srgbClr val="6093BB"/>
                </a:solidFill>
                <a:latin typeface="Frutiger 45 Light" pitchFamily="2" charset="0"/>
              </a:rPr>
              <a:t>Regolamento</a:t>
            </a:r>
            <a:r>
              <a:rPr lang="fr-CH" sz="1600" kern="0" dirty="0" smtClean="0">
                <a:solidFill>
                  <a:srgbClr val="6093BB"/>
                </a:solidFill>
                <a:latin typeface="Frutiger 45 Light" pitchFamily="2" charset="0"/>
              </a:rPr>
              <a:t> di </a:t>
            </a:r>
            <a:r>
              <a:rPr lang="fr-CH" sz="1600" kern="0" dirty="0" err="1" smtClean="0">
                <a:solidFill>
                  <a:srgbClr val="6093BB"/>
                </a:solidFill>
                <a:latin typeface="Frutiger 45 Light" pitchFamily="2" charset="0"/>
              </a:rPr>
              <a:t>attuazione</a:t>
            </a:r>
            <a:r>
              <a:rPr lang="fr-CH" sz="1600" kern="0" dirty="0" smtClean="0">
                <a:solidFill>
                  <a:srgbClr val="6093BB"/>
                </a:solidFill>
                <a:latin typeface="Frutiger 45 Light" pitchFamily="2" charset="0"/>
              </a:rPr>
              <a:t> </a:t>
            </a:r>
            <a:r>
              <a:rPr lang="fr-CH" sz="1600" kern="0" dirty="0" err="1" smtClean="0">
                <a:solidFill>
                  <a:srgbClr val="6093BB"/>
                </a:solidFill>
                <a:latin typeface="Frutiger 45 Light" pitchFamily="2" charset="0"/>
              </a:rPr>
              <a:t>del</a:t>
            </a:r>
            <a:r>
              <a:rPr lang="fr-CH" sz="1600" kern="0" dirty="0" smtClean="0">
                <a:solidFill>
                  <a:srgbClr val="6093BB"/>
                </a:solidFill>
                <a:latin typeface="Frutiger 45 Light" pitchFamily="2" charset="0"/>
              </a:rPr>
              <a:t> CPI (</a:t>
            </a:r>
            <a:r>
              <a:rPr lang="fr-CH" sz="1600" kern="0" dirty="0" err="1" smtClean="0">
                <a:solidFill>
                  <a:srgbClr val="6093BB"/>
                </a:solidFill>
                <a:latin typeface="Frutiger 45 Light" pitchFamily="2" charset="0"/>
              </a:rPr>
              <a:t>Decreto</a:t>
            </a:r>
            <a:r>
              <a:rPr lang="fr-CH" sz="1600" kern="0" dirty="0" smtClean="0">
                <a:solidFill>
                  <a:srgbClr val="6093BB"/>
                </a:solidFill>
                <a:latin typeface="Frutiger 45 Light" pitchFamily="2" charset="0"/>
              </a:rPr>
              <a:t> </a:t>
            </a:r>
            <a:r>
              <a:rPr lang="fr-CH" sz="1600" kern="0" dirty="0" err="1" smtClean="0">
                <a:solidFill>
                  <a:srgbClr val="6093BB"/>
                </a:solidFill>
                <a:latin typeface="Frutiger 45 Light" pitchFamily="2" charset="0"/>
              </a:rPr>
              <a:t>ministeriale</a:t>
            </a:r>
            <a:r>
              <a:rPr lang="fr-CH" sz="1600" kern="0" dirty="0" smtClean="0">
                <a:solidFill>
                  <a:srgbClr val="6093BB"/>
                </a:solidFill>
                <a:latin typeface="Frutiger 45 Light" pitchFamily="2" charset="0"/>
              </a:rPr>
              <a:t> 13 </a:t>
            </a:r>
            <a:r>
              <a:rPr lang="fr-CH" sz="1600" kern="0" dirty="0" err="1" smtClean="0">
                <a:solidFill>
                  <a:srgbClr val="6093BB"/>
                </a:solidFill>
                <a:latin typeface="Frutiger 45 Light" pitchFamily="2" charset="0"/>
              </a:rPr>
              <a:t>gennaio</a:t>
            </a:r>
            <a:r>
              <a:rPr lang="fr-CH" sz="1600" kern="0" dirty="0" smtClean="0">
                <a:solidFill>
                  <a:srgbClr val="6093BB"/>
                </a:solidFill>
                <a:latin typeface="Frutiger 45 Light" pitchFamily="2" charset="0"/>
              </a:rPr>
              <a:t> 2010)</a:t>
            </a:r>
            <a:r>
              <a:rPr lang="fr-CH" sz="1600" kern="0" dirty="0" smtClean="0">
                <a:solidFill>
                  <a:srgbClr val="404B56"/>
                </a:solidFill>
                <a:latin typeface="Frutiger 55 Roman" pitchFamily="2" charset="0"/>
              </a:rPr>
              <a:t>: </a:t>
            </a:r>
            <a:r>
              <a:rPr lang="en-US" sz="1600" kern="0" dirty="0" smtClean="0">
                <a:solidFill>
                  <a:srgbClr val="404B56"/>
                </a:solidFill>
                <a:latin typeface="Frutiger 55 Roman" pitchFamily="2" charset="0"/>
              </a:rPr>
              <a:t>the “rules” of the IP code</a:t>
            </a:r>
            <a:endParaRPr lang="fr-CH" sz="1500" kern="0" dirty="0">
              <a:solidFill>
                <a:srgbClr val="404B56"/>
              </a:solidFill>
              <a:latin typeface="Frutiger 55 Roman" pitchFamily="2" charset="0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fr-CH" sz="1600" kern="0" dirty="0">
              <a:solidFill>
                <a:srgbClr val="404B56"/>
              </a:solidFill>
              <a:latin typeface="Frutiger 55 Roman" pitchFamily="2" charset="0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r>
              <a:rPr lang="fr-CH" sz="1600" kern="0" dirty="0" err="1" smtClean="0">
                <a:solidFill>
                  <a:srgbClr val="6093BB"/>
                </a:solidFill>
                <a:latin typeface="Frutiger 45 Light" pitchFamily="2" charset="0"/>
              </a:rPr>
              <a:t>Decreto</a:t>
            </a:r>
            <a:r>
              <a:rPr lang="fr-CH" sz="1600" kern="0" dirty="0" smtClean="0">
                <a:solidFill>
                  <a:srgbClr val="6093BB"/>
                </a:solidFill>
                <a:latin typeface="Frutiger 45 Light" pitchFamily="2" charset="0"/>
              </a:rPr>
              <a:t> </a:t>
            </a:r>
            <a:r>
              <a:rPr lang="fr-CH" sz="1600" kern="0" dirty="0" err="1">
                <a:solidFill>
                  <a:srgbClr val="6093BB"/>
                </a:solidFill>
                <a:latin typeface="Frutiger 45 Light" pitchFamily="2" charset="0"/>
              </a:rPr>
              <a:t>ministeriale</a:t>
            </a:r>
            <a:r>
              <a:rPr lang="fr-CH" sz="1600" kern="0" dirty="0">
                <a:solidFill>
                  <a:srgbClr val="6093BB"/>
                </a:solidFill>
                <a:latin typeface="Frutiger 45 Light" pitchFamily="2" charset="0"/>
              </a:rPr>
              <a:t> </a:t>
            </a:r>
            <a:r>
              <a:rPr lang="fr-CH" sz="1600" kern="0" dirty="0" smtClean="0">
                <a:solidFill>
                  <a:srgbClr val="6093BB"/>
                </a:solidFill>
                <a:latin typeface="Frutiger 45 Light" pitchFamily="2" charset="0"/>
              </a:rPr>
              <a:t>27 </a:t>
            </a:r>
            <a:r>
              <a:rPr lang="fr-CH" sz="1600" kern="0" dirty="0" err="1" smtClean="0">
                <a:solidFill>
                  <a:srgbClr val="6093BB"/>
                </a:solidFill>
                <a:latin typeface="Frutiger 45 Light" pitchFamily="2" charset="0"/>
              </a:rPr>
              <a:t>giugno</a:t>
            </a:r>
            <a:r>
              <a:rPr lang="fr-CH" sz="1600" kern="0" dirty="0" smtClean="0">
                <a:solidFill>
                  <a:srgbClr val="6093BB"/>
                </a:solidFill>
                <a:latin typeface="Frutiger 45 Light" pitchFamily="2" charset="0"/>
              </a:rPr>
              <a:t> 2008</a:t>
            </a:r>
            <a:r>
              <a:rPr lang="fr-CH" sz="1600" kern="0" dirty="0" smtClean="0">
                <a:solidFill>
                  <a:srgbClr val="404B56"/>
                </a:solidFill>
                <a:latin typeface="Frutiger 55 Roman" pitchFamily="2" charset="0"/>
              </a:rPr>
              <a:t>: provisions about the </a:t>
            </a:r>
            <a:r>
              <a:rPr lang="fr-CH" sz="1600" kern="0" dirty="0" err="1" smtClean="0">
                <a:solidFill>
                  <a:srgbClr val="404B56"/>
                </a:solidFill>
                <a:latin typeface="Frutiger 55 Roman" pitchFamily="2" charset="0"/>
              </a:rPr>
              <a:t>search</a:t>
            </a:r>
            <a:r>
              <a:rPr lang="fr-CH" sz="1600" kern="0" dirty="0" smtClean="0">
                <a:solidFill>
                  <a:srgbClr val="404B56"/>
                </a:solidFill>
                <a:latin typeface="Frutiger 55 Roman" pitchFamily="2" charset="0"/>
              </a:rPr>
              <a:t> </a:t>
            </a:r>
            <a:r>
              <a:rPr lang="fr-CH" sz="1600" kern="0" dirty="0" err="1" smtClean="0">
                <a:solidFill>
                  <a:srgbClr val="404B56"/>
                </a:solidFill>
                <a:latin typeface="Frutiger 55 Roman" pitchFamily="2" charset="0"/>
              </a:rPr>
              <a:t>performed</a:t>
            </a:r>
            <a:r>
              <a:rPr lang="fr-CH" sz="1600" kern="0" dirty="0" smtClean="0">
                <a:solidFill>
                  <a:srgbClr val="404B56"/>
                </a:solidFill>
                <a:latin typeface="Frutiger 55 Roman" pitchFamily="2" charset="0"/>
              </a:rPr>
              <a:t> by the EPO</a:t>
            </a: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fr-CH" sz="1600" kern="0" dirty="0">
              <a:solidFill>
                <a:srgbClr val="404B56"/>
              </a:solidFill>
              <a:latin typeface="Frutiger 55 Roman" pitchFamily="2" charset="0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r>
              <a:rPr lang="fr-CH" sz="1600" kern="0" dirty="0" err="1">
                <a:solidFill>
                  <a:srgbClr val="6093BB"/>
                </a:solidFill>
                <a:latin typeface="Frutiger 45 Light" pitchFamily="2" charset="0"/>
              </a:rPr>
              <a:t>Decreto</a:t>
            </a:r>
            <a:r>
              <a:rPr lang="fr-CH" sz="1600" kern="0" dirty="0">
                <a:solidFill>
                  <a:srgbClr val="6093BB"/>
                </a:solidFill>
                <a:latin typeface="Frutiger 45 Light" pitchFamily="2" charset="0"/>
              </a:rPr>
              <a:t> </a:t>
            </a:r>
            <a:r>
              <a:rPr lang="fr-CH" sz="1600" kern="0" dirty="0" err="1">
                <a:solidFill>
                  <a:srgbClr val="6093BB"/>
                </a:solidFill>
                <a:latin typeface="Frutiger 45 Light" pitchFamily="2" charset="0"/>
              </a:rPr>
              <a:t>ministeriale</a:t>
            </a:r>
            <a:r>
              <a:rPr lang="fr-CH" sz="1600" kern="0" dirty="0">
                <a:solidFill>
                  <a:srgbClr val="6093BB"/>
                </a:solidFill>
                <a:latin typeface="Frutiger 45 Light" pitchFamily="2" charset="0"/>
              </a:rPr>
              <a:t> </a:t>
            </a:r>
            <a:r>
              <a:rPr lang="fr-CH" sz="1600" kern="0" dirty="0" smtClean="0">
                <a:solidFill>
                  <a:srgbClr val="6093BB"/>
                </a:solidFill>
                <a:latin typeface="Frutiger 45 Light" pitchFamily="2" charset="0"/>
              </a:rPr>
              <a:t>2 </a:t>
            </a:r>
            <a:r>
              <a:rPr lang="fr-CH" sz="1600" kern="0" dirty="0" err="1" smtClean="0">
                <a:solidFill>
                  <a:srgbClr val="6093BB"/>
                </a:solidFill>
                <a:latin typeface="Frutiger 45 Light" pitchFamily="2" charset="0"/>
              </a:rPr>
              <a:t>aprile</a:t>
            </a:r>
            <a:r>
              <a:rPr lang="fr-CH" sz="1600" kern="0" dirty="0" smtClean="0">
                <a:solidFill>
                  <a:srgbClr val="6093BB"/>
                </a:solidFill>
                <a:latin typeface="Frutiger 45 Light" pitchFamily="2" charset="0"/>
              </a:rPr>
              <a:t> 2007</a:t>
            </a:r>
            <a:r>
              <a:rPr lang="fr-CH" sz="1600" kern="0" dirty="0" smtClean="0">
                <a:solidFill>
                  <a:srgbClr val="404B56"/>
                </a:solidFill>
                <a:latin typeface="Frutiger 55 Roman" pitchFamily="2" charset="0"/>
              </a:rPr>
              <a:t>: </a:t>
            </a:r>
            <a:r>
              <a:rPr lang="fr-CH" sz="1600" kern="0" dirty="0">
                <a:solidFill>
                  <a:srgbClr val="404B56"/>
                </a:solidFill>
                <a:latin typeface="Frutiger 55 Roman" pitchFamily="2" charset="0"/>
              </a:rPr>
              <a:t>provisions about </a:t>
            </a:r>
            <a:r>
              <a:rPr lang="fr-CH" sz="1600" kern="0" dirty="0" err="1" smtClean="0">
                <a:solidFill>
                  <a:srgbClr val="404B56"/>
                </a:solidFill>
                <a:latin typeface="Frutiger 55 Roman" pitchFamily="2" charset="0"/>
              </a:rPr>
              <a:t>fees</a:t>
            </a:r>
            <a:endParaRPr lang="fr-CH" sz="1600" kern="0" dirty="0">
              <a:solidFill>
                <a:srgbClr val="404B56"/>
              </a:solidFill>
              <a:latin typeface="Frutiger 55 Roman" pitchFamily="2" charset="0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fr-CH" sz="1600" kern="0" dirty="0" smtClean="0">
              <a:solidFill>
                <a:srgbClr val="404B56"/>
              </a:solidFill>
              <a:latin typeface="Frutiger 55 Roman" pitchFamily="2" charset="0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r>
              <a:rPr lang="fr-CH" sz="1600" kern="0" dirty="0" err="1">
                <a:solidFill>
                  <a:srgbClr val="6093BB"/>
                </a:solidFill>
                <a:latin typeface="Frutiger 45 Light" pitchFamily="2" charset="0"/>
              </a:rPr>
              <a:t>Decreto</a:t>
            </a:r>
            <a:r>
              <a:rPr lang="fr-CH" sz="1600" kern="0" dirty="0">
                <a:solidFill>
                  <a:srgbClr val="6093BB"/>
                </a:solidFill>
                <a:latin typeface="Frutiger 45 Light" pitchFamily="2" charset="0"/>
              </a:rPr>
              <a:t> </a:t>
            </a:r>
            <a:r>
              <a:rPr lang="fr-CH" sz="1600" kern="0" dirty="0" err="1" smtClean="0">
                <a:solidFill>
                  <a:srgbClr val="6093BB"/>
                </a:solidFill>
                <a:latin typeface="Frutiger 45 Light" pitchFamily="2" charset="0"/>
              </a:rPr>
              <a:t>legislativo</a:t>
            </a:r>
            <a:r>
              <a:rPr lang="fr-CH" sz="1600" kern="0" dirty="0" smtClean="0">
                <a:solidFill>
                  <a:srgbClr val="6093BB"/>
                </a:solidFill>
                <a:latin typeface="Frutiger 45 Light" pitchFamily="2" charset="0"/>
              </a:rPr>
              <a:t> 27 </a:t>
            </a:r>
            <a:r>
              <a:rPr lang="fr-CH" sz="1600" kern="0" dirty="0" err="1" smtClean="0">
                <a:solidFill>
                  <a:srgbClr val="6093BB"/>
                </a:solidFill>
                <a:latin typeface="Frutiger 45 Light" pitchFamily="2" charset="0"/>
              </a:rPr>
              <a:t>giugno</a:t>
            </a:r>
            <a:r>
              <a:rPr lang="fr-CH" sz="1600" kern="0" dirty="0" smtClean="0">
                <a:solidFill>
                  <a:srgbClr val="6093BB"/>
                </a:solidFill>
                <a:latin typeface="Frutiger 45 Light" pitchFamily="2" charset="0"/>
              </a:rPr>
              <a:t> 2003</a:t>
            </a:r>
            <a:r>
              <a:rPr lang="fr-CH" sz="1600" kern="0" dirty="0" smtClean="0">
                <a:solidFill>
                  <a:srgbClr val="404B56"/>
                </a:solidFill>
                <a:latin typeface="Frutiger 55 Roman" pitchFamily="2" charset="0"/>
              </a:rPr>
              <a:t>: </a:t>
            </a:r>
            <a:r>
              <a:rPr lang="fr-CH" sz="1600" kern="0" dirty="0">
                <a:solidFill>
                  <a:srgbClr val="404B56"/>
                </a:solidFill>
                <a:latin typeface="Frutiger 55 Roman" pitchFamily="2" charset="0"/>
              </a:rPr>
              <a:t>provisions about </a:t>
            </a:r>
            <a:r>
              <a:rPr lang="fr-CH" sz="1600" kern="0" dirty="0" err="1" smtClean="0">
                <a:solidFill>
                  <a:srgbClr val="404B56"/>
                </a:solidFill>
                <a:latin typeface="Frutiger 55 Roman" pitchFamily="2" charset="0"/>
              </a:rPr>
              <a:t>competence</a:t>
            </a:r>
            <a:r>
              <a:rPr lang="fr-CH" sz="1600" kern="0" dirty="0" smtClean="0">
                <a:solidFill>
                  <a:srgbClr val="404B56"/>
                </a:solidFill>
                <a:latin typeface="Frutiger 55 Roman" pitchFamily="2" charset="0"/>
              </a:rPr>
              <a:t> of the courts </a:t>
            </a:r>
            <a:endParaRPr lang="fr-CH" sz="1600" kern="0" dirty="0">
              <a:solidFill>
                <a:srgbClr val="404B56"/>
              </a:solidFill>
              <a:latin typeface="Frutiger 55 Roman" pitchFamily="2" charset="0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fr-CH" sz="1600" kern="0" dirty="0">
              <a:solidFill>
                <a:srgbClr val="404B56"/>
              </a:solidFill>
              <a:latin typeface="Frutiger 55 Roman" pitchFamily="2" charset="0"/>
            </a:endParaRPr>
          </a:p>
          <a:p>
            <a:pPr marL="342900" indent="-342900">
              <a:lnSpc>
                <a:spcPct val="120000"/>
              </a:lnSpc>
              <a:defRPr/>
            </a:pPr>
            <a:endParaRPr lang="fr-CH" sz="1500" kern="0" dirty="0">
              <a:solidFill>
                <a:srgbClr val="404B56"/>
              </a:solidFill>
              <a:latin typeface="Frutiger 55 Roman" pitchFamily="2" charset="0"/>
              <a:cs typeface="+mn-cs"/>
            </a:endParaRPr>
          </a:p>
          <a:p>
            <a:pPr marL="342900" indent="-342900">
              <a:lnSpc>
                <a:spcPct val="120000"/>
              </a:lnSpc>
              <a:defRPr/>
            </a:pPr>
            <a:endParaRPr lang="fr-CH" sz="1500" kern="0" dirty="0">
              <a:solidFill>
                <a:srgbClr val="404B56"/>
              </a:solidFill>
              <a:latin typeface="Frutiger 55 Roman" pitchFamily="2" charset="0"/>
              <a:cs typeface="+mn-cs"/>
            </a:endParaRPr>
          </a:p>
          <a:p>
            <a:pPr marL="342900" indent="-342900">
              <a:lnSpc>
                <a:spcPct val="120000"/>
              </a:lnSpc>
              <a:defRPr/>
            </a:pPr>
            <a:r>
              <a:rPr lang="fr-CH" sz="1500" kern="0" dirty="0">
                <a:solidFill>
                  <a:srgbClr val="404B56"/>
                </a:solidFill>
                <a:latin typeface="Frutiger 55 Roman" pitchFamily="2" charset="0"/>
                <a:cs typeface="+mn-cs"/>
              </a:rPr>
              <a:t>			</a:t>
            </a:r>
          </a:p>
        </p:txBody>
      </p:sp>
    </p:spTree>
    <p:extLst>
      <p:ext uri="{BB962C8B-B14F-4D97-AF65-F5344CB8AC3E}">
        <p14:creationId xmlns:p14="http://schemas.microsoft.com/office/powerpoint/2010/main" val="3126826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Image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Sous-titre 2"/>
          <p:cNvSpPr txBox="1">
            <a:spLocks/>
          </p:cNvSpPr>
          <p:nvPr/>
        </p:nvSpPr>
        <p:spPr>
          <a:xfrm>
            <a:off x="4592638" y="84537"/>
            <a:ext cx="3179762" cy="5041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2000" dirty="0" err="1">
                <a:solidFill>
                  <a:schemeClr val="bg1"/>
                </a:solidFill>
                <a:latin typeface="Frutiger 45 Light" pitchFamily="2" charset="0"/>
                <a:cs typeface="Frutiger LT 55 Roman"/>
              </a:rPr>
              <a:t>Summary</a:t>
            </a:r>
            <a:endParaRPr lang="fr-FR" sz="2000" dirty="0">
              <a:solidFill>
                <a:schemeClr val="bg1"/>
              </a:solidFill>
              <a:latin typeface="Frutiger 45 Light" pitchFamily="2" charset="0"/>
              <a:cs typeface="Frutiger LT 55 Roman"/>
            </a:endParaRPr>
          </a:p>
        </p:txBody>
      </p:sp>
      <p:sp>
        <p:nvSpPr>
          <p:cNvPr id="7" name="Espace réservé du contenu 5"/>
          <p:cNvSpPr txBox="1">
            <a:spLocks/>
          </p:cNvSpPr>
          <p:nvPr/>
        </p:nvSpPr>
        <p:spPr bwMode="auto">
          <a:xfrm>
            <a:off x="1008063" y="1485900"/>
            <a:ext cx="7559675" cy="475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fr-FR" sz="2400" kern="0" dirty="0">
              <a:solidFill>
                <a:srgbClr val="404B56"/>
              </a:solidFill>
              <a:latin typeface="Frutiger 55 Roman" pitchFamily="2" charset="0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r>
              <a:rPr lang="fr-FR" sz="2400" kern="0" dirty="0" err="1" smtClean="0">
                <a:solidFill>
                  <a:schemeClr val="bg1">
                    <a:lumMod val="85000"/>
                  </a:schemeClr>
                </a:solidFill>
                <a:latin typeface="Frutiger 55 Roman" pitchFamily="2" charset="0"/>
              </a:rPr>
              <a:t>Brief</a:t>
            </a:r>
            <a:r>
              <a:rPr lang="fr-FR" sz="2400" kern="0" dirty="0" smtClean="0">
                <a:solidFill>
                  <a:schemeClr val="bg1">
                    <a:lumMod val="85000"/>
                  </a:schemeClr>
                </a:solidFill>
                <a:latin typeface="Frutiger 55 Roman" pitchFamily="2" charset="0"/>
              </a:rPr>
              <a:t> </a:t>
            </a:r>
            <a:r>
              <a:rPr lang="fr-FR" sz="2400" kern="0" dirty="0" err="1" smtClean="0">
                <a:solidFill>
                  <a:schemeClr val="bg1">
                    <a:lumMod val="85000"/>
                  </a:schemeClr>
                </a:solidFill>
                <a:latin typeface="Frutiger 55 Roman" pitchFamily="2" charset="0"/>
              </a:rPr>
              <a:t>overview</a:t>
            </a:r>
            <a:r>
              <a:rPr lang="fr-FR" sz="2400" kern="0" dirty="0" smtClean="0">
                <a:solidFill>
                  <a:schemeClr val="bg1">
                    <a:lumMod val="85000"/>
                  </a:schemeClr>
                </a:solidFill>
                <a:latin typeface="Frutiger 55 Roman" pitchFamily="2" charset="0"/>
              </a:rPr>
              <a:t> of the </a:t>
            </a:r>
            <a:r>
              <a:rPr lang="fr-FR" sz="2400" kern="0" dirty="0" err="1" smtClean="0">
                <a:solidFill>
                  <a:schemeClr val="bg1">
                    <a:lumMod val="85000"/>
                  </a:schemeClr>
                </a:solidFill>
                <a:latin typeface="Frutiger 55 Roman" pitchFamily="2" charset="0"/>
              </a:rPr>
              <a:t>law</a:t>
            </a:r>
            <a:endParaRPr lang="fr-FR" sz="2400" kern="0" dirty="0">
              <a:solidFill>
                <a:schemeClr val="bg1">
                  <a:lumMod val="85000"/>
                </a:schemeClr>
              </a:solidFill>
              <a:latin typeface="Frutiger 55 Roman" pitchFamily="2" charset="0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fr-FR" sz="2400" kern="0" dirty="0">
              <a:solidFill>
                <a:srgbClr val="404B56"/>
              </a:solidFill>
              <a:latin typeface="Frutiger 55 Roman" pitchFamily="2" charset="0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r>
              <a:rPr lang="fr-FR" sz="2400" kern="0" dirty="0" err="1" smtClean="0">
                <a:solidFill>
                  <a:srgbClr val="404B56"/>
                </a:solidFill>
                <a:latin typeface="Frutiger 55 Roman" pitchFamily="2" charset="0"/>
              </a:rPr>
              <a:t>Italian</a:t>
            </a:r>
            <a:r>
              <a:rPr lang="fr-FR" sz="2400" kern="0" dirty="0" smtClean="0">
                <a:solidFill>
                  <a:srgbClr val="404B56"/>
                </a:solidFill>
                <a:latin typeface="Frutiger 55 Roman" pitchFamily="2" charset="0"/>
              </a:rPr>
              <a:t> Patents and Patent Applications</a:t>
            </a:r>
            <a:endParaRPr lang="fr-FR" sz="2400" kern="0" dirty="0">
              <a:solidFill>
                <a:srgbClr val="404B56"/>
              </a:solidFill>
              <a:latin typeface="Frutiger 55 Roman" pitchFamily="2" charset="0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fr-FR" sz="2400" kern="0" dirty="0">
              <a:solidFill>
                <a:srgbClr val="404B56"/>
              </a:solidFill>
              <a:latin typeface="Frutiger 55 Roman" pitchFamily="2" charset="0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r>
              <a:rPr lang="fr-FR" sz="2400" kern="0" dirty="0" err="1" smtClean="0">
                <a:solidFill>
                  <a:schemeClr val="bg1">
                    <a:lumMod val="85000"/>
                  </a:schemeClr>
                </a:solidFill>
                <a:latin typeface="Frutiger 55 Roman" pitchFamily="2" charset="0"/>
              </a:rPr>
              <a:t>Italian</a:t>
            </a:r>
            <a:r>
              <a:rPr lang="fr-FR" sz="2400" kern="0" dirty="0" smtClean="0">
                <a:solidFill>
                  <a:schemeClr val="bg1">
                    <a:lumMod val="85000"/>
                  </a:schemeClr>
                </a:solidFill>
                <a:latin typeface="Frutiger 55 Roman" pitchFamily="2" charset="0"/>
              </a:rPr>
              <a:t> Utility </a:t>
            </a:r>
            <a:r>
              <a:rPr lang="fr-FR" sz="2400" kern="0" dirty="0" err="1" smtClean="0">
                <a:solidFill>
                  <a:schemeClr val="bg1">
                    <a:lumMod val="85000"/>
                  </a:schemeClr>
                </a:solidFill>
                <a:latin typeface="Frutiger 55 Roman" pitchFamily="2" charset="0"/>
              </a:rPr>
              <a:t>Models</a:t>
            </a:r>
            <a:endParaRPr lang="fr-FR" sz="2400" kern="0" dirty="0" smtClean="0">
              <a:solidFill>
                <a:schemeClr val="bg1">
                  <a:lumMod val="85000"/>
                </a:schemeClr>
              </a:solidFill>
              <a:latin typeface="Frutiger 55 Roman" pitchFamily="2" charset="0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fr-FR" sz="2400" kern="0" dirty="0">
              <a:solidFill>
                <a:schemeClr val="bg1">
                  <a:lumMod val="85000"/>
                </a:schemeClr>
              </a:solidFill>
              <a:latin typeface="Frutiger 55 Roman" pitchFamily="2" charset="0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r>
              <a:rPr lang="fr-FR" sz="2400" kern="0" dirty="0" smtClean="0">
                <a:solidFill>
                  <a:schemeClr val="bg1">
                    <a:lumMod val="85000"/>
                  </a:schemeClr>
                </a:solidFill>
                <a:latin typeface="Frutiger 55 Roman" pitchFamily="2" charset="0"/>
              </a:rPr>
              <a:t>Possible propositions to clients</a:t>
            </a: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fr-FR" sz="2400" kern="0" dirty="0">
              <a:solidFill>
                <a:srgbClr val="404B56"/>
              </a:solidFill>
              <a:latin typeface="Frutiger 55 Roman" pitchFamily="2" charset="0"/>
            </a:endParaRPr>
          </a:p>
          <a:p>
            <a:pPr>
              <a:lnSpc>
                <a:spcPct val="120000"/>
              </a:lnSpc>
              <a:buClr>
                <a:srgbClr val="FFC000"/>
              </a:buClr>
              <a:defRPr/>
            </a:pPr>
            <a:endParaRPr lang="fr-FR" sz="1600" kern="0" dirty="0">
              <a:solidFill>
                <a:srgbClr val="404B56"/>
              </a:solidFill>
              <a:latin typeface="Frutiger 55 Roman" pitchFamily="2" charset="0"/>
            </a:endParaRPr>
          </a:p>
          <a:p>
            <a:pPr>
              <a:lnSpc>
                <a:spcPct val="120000"/>
              </a:lnSpc>
              <a:buClr>
                <a:srgbClr val="FFC000"/>
              </a:buClr>
              <a:defRPr/>
            </a:pPr>
            <a:r>
              <a:rPr lang="fr-FR" sz="1600" kern="0" dirty="0">
                <a:solidFill>
                  <a:srgbClr val="404B56"/>
                </a:solidFill>
                <a:latin typeface="Frutiger 55 Roman" pitchFamily="2" charset="0"/>
              </a:rPr>
              <a:t>	</a:t>
            </a: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fr-CH" sz="1600" kern="0" dirty="0">
              <a:solidFill>
                <a:srgbClr val="FF0000"/>
              </a:solidFill>
              <a:latin typeface="Frutiger 45 Light" pitchFamily="2" charset="0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fr-CH" sz="1600" kern="0" dirty="0">
              <a:solidFill>
                <a:srgbClr val="6093BB"/>
              </a:solidFill>
              <a:latin typeface="Frutiger 45 Light" pitchFamily="2" charset="0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fr-CH" sz="1600" kern="0" dirty="0">
              <a:solidFill>
                <a:srgbClr val="6093BB"/>
              </a:solidFill>
              <a:latin typeface="Frutiger 45 Light" pitchFamily="2" charset="0"/>
            </a:endParaRPr>
          </a:p>
          <a:p>
            <a:pPr>
              <a:lnSpc>
                <a:spcPct val="120000"/>
              </a:lnSpc>
              <a:buClr>
                <a:srgbClr val="FFC000"/>
              </a:buClr>
              <a:defRPr/>
            </a:pPr>
            <a:r>
              <a:rPr lang="fr-FR" sz="1600" kern="0" dirty="0">
                <a:solidFill>
                  <a:srgbClr val="404B56"/>
                </a:solidFill>
                <a:latin typeface="Frutiger 55 Roman" pitchFamily="2" charset="0"/>
                <a:cs typeface="+mn-cs"/>
              </a:rPr>
              <a:t>	</a:t>
            </a:r>
            <a:endParaRPr lang="fr-CH" sz="1500" kern="0" dirty="0">
              <a:solidFill>
                <a:srgbClr val="404B56"/>
              </a:solidFill>
              <a:latin typeface="Frutiger 55 Roman" pitchFamily="2" charset="0"/>
              <a:cs typeface="+mn-cs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fr-FR" sz="1500" kern="0" dirty="0">
              <a:solidFill>
                <a:srgbClr val="404B56"/>
              </a:solidFill>
              <a:latin typeface="Frutiger 55 Roman" pitchFamily="2" charset="0"/>
              <a:cs typeface="+mn-cs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fr-FR" sz="1500" kern="0" dirty="0">
              <a:solidFill>
                <a:srgbClr val="404B56"/>
              </a:solidFill>
              <a:latin typeface="Frutiger 55 Roman" pitchFamily="2" charset="0"/>
              <a:cs typeface="+mn-cs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fr-CH" sz="1500" kern="0" dirty="0">
              <a:solidFill>
                <a:srgbClr val="404B56"/>
              </a:solidFill>
              <a:latin typeface="Frutiger 55 Roman" pitchFamily="2" charset="0"/>
              <a:cs typeface="+mn-cs"/>
            </a:endParaRPr>
          </a:p>
          <a:p>
            <a:pPr marL="342900" indent="-342900">
              <a:lnSpc>
                <a:spcPct val="120000"/>
              </a:lnSpc>
              <a:defRPr/>
            </a:pPr>
            <a:r>
              <a:rPr lang="fr-CH" sz="1500" kern="0" dirty="0">
                <a:solidFill>
                  <a:srgbClr val="404B56"/>
                </a:solidFill>
                <a:latin typeface="Frutiger 55 Roman" pitchFamily="2" charset="0"/>
                <a:cs typeface="+mn-cs"/>
              </a:rPr>
              <a:t>	</a:t>
            </a:r>
          </a:p>
          <a:p>
            <a:pPr marL="342900" indent="-342900">
              <a:lnSpc>
                <a:spcPct val="120000"/>
              </a:lnSpc>
              <a:defRPr/>
            </a:pPr>
            <a:r>
              <a:rPr lang="fr-CH" sz="1500" kern="0" dirty="0">
                <a:solidFill>
                  <a:srgbClr val="404B56"/>
                </a:solidFill>
                <a:latin typeface="Frutiger 55 Roman" pitchFamily="2" charset="0"/>
                <a:cs typeface="+mn-cs"/>
              </a:rPr>
              <a:t>	</a:t>
            </a:r>
          </a:p>
          <a:p>
            <a:pPr marL="342900" indent="-342900">
              <a:lnSpc>
                <a:spcPct val="120000"/>
              </a:lnSpc>
              <a:defRPr/>
            </a:pPr>
            <a:r>
              <a:rPr lang="fr-CH" sz="1500" kern="0" dirty="0">
                <a:solidFill>
                  <a:srgbClr val="404B56"/>
                </a:solidFill>
                <a:latin typeface="Frutiger 55 Roman" pitchFamily="2" charset="0"/>
                <a:cs typeface="+mn-cs"/>
              </a:rPr>
              <a:t>	</a:t>
            </a:r>
          </a:p>
          <a:p>
            <a:pPr marL="342900" indent="-342900">
              <a:lnSpc>
                <a:spcPct val="120000"/>
              </a:lnSpc>
              <a:defRPr/>
            </a:pPr>
            <a:endParaRPr lang="fr-CH" sz="1500" kern="0" dirty="0">
              <a:solidFill>
                <a:srgbClr val="404B56"/>
              </a:solidFill>
              <a:latin typeface="Frutiger 55 Roman" pitchFamily="2" charset="0"/>
              <a:cs typeface="+mn-cs"/>
            </a:endParaRPr>
          </a:p>
          <a:p>
            <a:pPr marL="342900" indent="-342900">
              <a:lnSpc>
                <a:spcPct val="120000"/>
              </a:lnSpc>
              <a:defRPr/>
            </a:pPr>
            <a:endParaRPr lang="fr-CH" sz="1500" kern="0" dirty="0">
              <a:solidFill>
                <a:srgbClr val="404B56"/>
              </a:solidFill>
              <a:latin typeface="Frutiger 55 Roman" pitchFamily="2" charset="0"/>
              <a:cs typeface="+mn-cs"/>
            </a:endParaRPr>
          </a:p>
          <a:p>
            <a:pPr marL="342900" indent="-342900">
              <a:lnSpc>
                <a:spcPct val="120000"/>
              </a:lnSpc>
              <a:defRPr/>
            </a:pPr>
            <a:r>
              <a:rPr lang="fr-CH" sz="1500" kern="0" dirty="0">
                <a:solidFill>
                  <a:srgbClr val="404B56"/>
                </a:solidFill>
                <a:latin typeface="Frutiger 55 Roman" pitchFamily="2" charset="0"/>
                <a:cs typeface="+mn-cs"/>
              </a:rPr>
              <a:t>			</a:t>
            </a:r>
          </a:p>
        </p:txBody>
      </p:sp>
      <p:pic>
        <p:nvPicPr>
          <p:cNvPr id="8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7738" y="6407150"/>
            <a:ext cx="51435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8232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Image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Sous-titre 2"/>
          <p:cNvSpPr txBox="1">
            <a:spLocks/>
          </p:cNvSpPr>
          <p:nvPr/>
        </p:nvSpPr>
        <p:spPr>
          <a:xfrm>
            <a:off x="4592638" y="84537"/>
            <a:ext cx="4489450" cy="50414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2000" dirty="0" err="1" smtClean="0">
                <a:solidFill>
                  <a:schemeClr val="bg1"/>
                </a:solidFill>
                <a:latin typeface="Frutiger 45 Light" pitchFamily="2" charset="0"/>
                <a:cs typeface="Frutiger LT 55 Roman"/>
              </a:rPr>
              <a:t>Requirements</a:t>
            </a:r>
            <a:r>
              <a:rPr lang="fr-FR" sz="2000" dirty="0" smtClean="0">
                <a:solidFill>
                  <a:schemeClr val="bg1"/>
                </a:solidFill>
                <a:latin typeface="Frutiger 45 Light" pitchFamily="2" charset="0"/>
                <a:cs typeface="Frutiger LT 55 Roman"/>
              </a:rPr>
              <a:t> to </a:t>
            </a:r>
            <a:r>
              <a:rPr lang="fr-FR" sz="2000" dirty="0" err="1" smtClean="0">
                <a:solidFill>
                  <a:schemeClr val="bg1"/>
                </a:solidFill>
                <a:latin typeface="Frutiger 45 Light" pitchFamily="2" charset="0"/>
                <a:cs typeface="Frutiger LT 55 Roman"/>
              </a:rPr>
              <a:t>obtain</a:t>
            </a:r>
            <a:r>
              <a:rPr lang="fr-FR" sz="2000" dirty="0" smtClean="0">
                <a:solidFill>
                  <a:schemeClr val="bg1"/>
                </a:solidFill>
                <a:latin typeface="Frutiger 45 Light" pitchFamily="2" charset="0"/>
                <a:cs typeface="Frutiger LT 55 Roman"/>
              </a:rPr>
              <a:t> a </a:t>
            </a:r>
            <a:r>
              <a:rPr lang="fr-FR" sz="2000" dirty="0" err="1" smtClean="0">
                <a:solidFill>
                  <a:schemeClr val="bg1"/>
                </a:solidFill>
                <a:latin typeface="Frutiger 45 Light" pitchFamily="2" charset="0"/>
                <a:cs typeface="Frutiger LT 55 Roman"/>
              </a:rPr>
              <a:t>filing</a:t>
            </a:r>
            <a:r>
              <a:rPr lang="fr-FR" sz="2000" dirty="0" smtClean="0">
                <a:solidFill>
                  <a:schemeClr val="bg1"/>
                </a:solidFill>
                <a:latin typeface="Frutiger 45 Light" pitchFamily="2" charset="0"/>
                <a:cs typeface="Frutiger LT 55 Roman"/>
              </a:rPr>
              <a:t> date</a:t>
            </a:r>
            <a:endParaRPr lang="fr-FR" sz="2000" dirty="0">
              <a:solidFill>
                <a:schemeClr val="bg1"/>
              </a:solidFill>
              <a:latin typeface="Frutiger 45 Light" pitchFamily="2" charset="0"/>
              <a:cs typeface="Frutiger LT 55 Roman"/>
            </a:endParaRPr>
          </a:p>
        </p:txBody>
      </p:sp>
      <p:pic>
        <p:nvPicPr>
          <p:cNvPr id="8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7738" y="6407150"/>
            <a:ext cx="51435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Espace réservé du contenu 5"/>
          <p:cNvSpPr txBox="1">
            <a:spLocks/>
          </p:cNvSpPr>
          <p:nvPr/>
        </p:nvSpPr>
        <p:spPr bwMode="auto">
          <a:xfrm>
            <a:off x="850900" y="1403350"/>
            <a:ext cx="7559675" cy="475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20000"/>
              </a:lnSpc>
              <a:buClr>
                <a:srgbClr val="FFC000"/>
              </a:buClr>
              <a:defRPr/>
            </a:pPr>
            <a:r>
              <a:rPr lang="fr-CH" sz="1600" kern="0" dirty="0" smtClean="0">
                <a:latin typeface="Frutiger 55 Roman" panose="00000400000000000000" pitchFamily="2" charset="0"/>
              </a:rPr>
              <a:t>ON THE DATE OF FILING:</a:t>
            </a: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r>
              <a:rPr lang="fr-CH" sz="1600" kern="0" dirty="0" err="1" smtClean="0">
                <a:latin typeface="Frutiger 55 Roman" panose="00000400000000000000" pitchFamily="2" charset="0"/>
              </a:rPr>
              <a:t>Applicant</a:t>
            </a:r>
            <a:r>
              <a:rPr lang="fr-CH" sz="1600" kern="0" dirty="0" smtClean="0">
                <a:latin typeface="Frutiger 55 Roman" panose="00000400000000000000" pitchFamily="2" charset="0"/>
              </a:rPr>
              <a:t> must </a:t>
            </a:r>
            <a:r>
              <a:rPr lang="fr-CH" sz="1600" kern="0" dirty="0" err="1" smtClean="0">
                <a:latin typeface="Frutiger 55 Roman" panose="00000400000000000000" pitchFamily="2" charset="0"/>
              </a:rPr>
              <a:t>be</a:t>
            </a:r>
            <a:r>
              <a:rPr lang="fr-CH" sz="1600" kern="0" dirty="0" smtClean="0">
                <a:latin typeface="Frutiger 55 Roman" panose="00000400000000000000" pitchFamily="2" charset="0"/>
              </a:rPr>
              <a:t> </a:t>
            </a:r>
            <a:r>
              <a:rPr lang="fr-CH" sz="1600" kern="0" dirty="0" err="1" smtClean="0">
                <a:latin typeface="Frutiger 55 Roman" panose="00000400000000000000" pitchFamily="2" charset="0"/>
              </a:rPr>
              <a:t>indetified</a:t>
            </a:r>
            <a:r>
              <a:rPr lang="fr-CH" sz="1600" kern="0" dirty="0" smtClean="0">
                <a:latin typeface="Frutiger 55 Roman" panose="00000400000000000000" pitchFamily="2" charset="0"/>
              </a:rPr>
              <a:t> or </a:t>
            </a:r>
            <a:r>
              <a:rPr lang="fr-CH" sz="1600" kern="0" dirty="0" err="1" smtClean="0">
                <a:latin typeface="Frutiger 55 Roman" panose="00000400000000000000" pitchFamily="2" charset="0"/>
              </a:rPr>
              <a:t>reachable</a:t>
            </a:r>
            <a:endParaRPr lang="fr-CH" sz="1600" kern="0" dirty="0" smtClean="0">
              <a:latin typeface="Frutiger 55 Roman" panose="00000400000000000000" pitchFamily="2" charset="0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fr-CH" sz="1600" kern="0" dirty="0">
              <a:latin typeface="Frutiger 55 Roman" panose="00000400000000000000" pitchFamily="2" charset="0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r>
              <a:rPr lang="fr-CH" sz="1600" kern="0" dirty="0" smtClean="0">
                <a:latin typeface="Frutiger 55 Roman" panose="00000400000000000000" pitchFamily="2" charset="0"/>
              </a:rPr>
              <a:t>Description (or </a:t>
            </a:r>
            <a:r>
              <a:rPr lang="fr-CH" sz="1600" kern="0" dirty="0" err="1" smtClean="0">
                <a:latin typeface="Frutiger 55 Roman" panose="00000400000000000000" pitchFamily="2" charset="0"/>
              </a:rPr>
              <a:t>reference</a:t>
            </a:r>
            <a:r>
              <a:rPr lang="fr-CH" sz="1600" kern="0" dirty="0" smtClean="0">
                <a:latin typeface="Frutiger 55 Roman" panose="00000400000000000000" pitchFamily="2" charset="0"/>
              </a:rPr>
              <a:t> to a </a:t>
            </a:r>
            <a:r>
              <a:rPr lang="fr-CH" sz="1600" kern="0" dirty="0" err="1" smtClean="0">
                <a:latin typeface="Frutiger 55 Roman" panose="00000400000000000000" pitchFamily="2" charset="0"/>
              </a:rPr>
              <a:t>previous</a:t>
            </a:r>
            <a:r>
              <a:rPr lang="fr-CH" sz="1600" kern="0" dirty="0" smtClean="0">
                <a:latin typeface="Frutiger 55 Roman" panose="00000400000000000000" pitchFamily="2" charset="0"/>
              </a:rPr>
              <a:t> application)</a:t>
            </a: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fr-CH" sz="1600" kern="0" dirty="0" smtClean="0">
              <a:latin typeface="Frutiger 55 Roman" panose="00000400000000000000" pitchFamily="2" charset="0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r>
              <a:rPr lang="fr-CH" sz="1600" kern="0" dirty="0">
                <a:latin typeface="Frutiger 55 Roman" panose="00000400000000000000" pitchFamily="2" charset="0"/>
              </a:rPr>
              <a:t>Filing </a:t>
            </a:r>
            <a:r>
              <a:rPr lang="fr-CH" sz="1600" kern="0" dirty="0" err="1">
                <a:latin typeface="Frutiger 55 Roman" panose="00000400000000000000" pitchFamily="2" charset="0"/>
              </a:rPr>
              <a:t>fees</a:t>
            </a:r>
            <a:r>
              <a:rPr lang="fr-CH" sz="1600" kern="0" dirty="0">
                <a:latin typeface="Frutiger 55 Roman" panose="00000400000000000000" pitchFamily="2" charset="0"/>
              </a:rPr>
              <a:t> MUST </a:t>
            </a:r>
            <a:r>
              <a:rPr lang="fr-CH" sz="1600" kern="0" dirty="0" err="1">
                <a:latin typeface="Frutiger 55 Roman" panose="00000400000000000000" pitchFamily="2" charset="0"/>
              </a:rPr>
              <a:t>be</a:t>
            </a:r>
            <a:r>
              <a:rPr lang="fr-CH" sz="1600" kern="0" dirty="0">
                <a:latin typeface="Frutiger 55 Roman" panose="00000400000000000000" pitchFamily="2" charset="0"/>
              </a:rPr>
              <a:t> </a:t>
            </a:r>
            <a:r>
              <a:rPr lang="fr-CH" sz="1600" kern="0" dirty="0" err="1">
                <a:latin typeface="Frutiger 55 Roman" panose="00000400000000000000" pitchFamily="2" charset="0"/>
              </a:rPr>
              <a:t>paid</a:t>
            </a:r>
            <a:r>
              <a:rPr lang="fr-CH" sz="1600" kern="0" dirty="0">
                <a:latin typeface="Frutiger 55 Roman" panose="00000400000000000000" pitchFamily="2" charset="0"/>
              </a:rPr>
              <a:t> !!!</a:t>
            </a: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fr-CH" sz="1600" kern="0" dirty="0" smtClean="0">
              <a:latin typeface="Frutiger 55 Roman" panose="00000400000000000000" pitchFamily="2" charset="0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fr-CH" sz="1600" kern="0" dirty="0" smtClean="0">
              <a:latin typeface="Frutiger 55 Roman" panose="00000400000000000000" pitchFamily="2" charset="0"/>
            </a:endParaRPr>
          </a:p>
          <a:p>
            <a:pPr>
              <a:lnSpc>
                <a:spcPct val="120000"/>
              </a:lnSpc>
              <a:buClr>
                <a:srgbClr val="FFC000"/>
              </a:buClr>
              <a:defRPr/>
            </a:pPr>
            <a:r>
              <a:rPr lang="fr-CH" sz="1600" kern="0" dirty="0" smtClean="0">
                <a:latin typeface="Frutiger 55 Roman" panose="00000400000000000000" pitchFamily="2" charset="0"/>
              </a:rPr>
              <a:t>AT LATEST WITHIN TWO MONTHS FROM NOTIFICATION</a:t>
            </a:r>
            <a:endParaRPr lang="fr-CH" sz="1600" kern="0" dirty="0">
              <a:latin typeface="Frutiger 55 Roman" panose="00000400000000000000" pitchFamily="2" charset="0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r>
              <a:rPr lang="fr-CH" sz="1600" kern="0" dirty="0" smtClean="0">
                <a:latin typeface="Frutiger 55 Roman" panose="00000400000000000000" pitchFamily="2" charset="0"/>
              </a:rPr>
              <a:t>Domicile in UE or EES (or </a:t>
            </a:r>
            <a:r>
              <a:rPr lang="fr-CH" sz="1600" kern="0" dirty="0" err="1" smtClean="0">
                <a:latin typeface="Frutiger 55 Roman" panose="00000400000000000000" pitchFamily="2" charset="0"/>
              </a:rPr>
              <a:t>representative</a:t>
            </a:r>
            <a:r>
              <a:rPr lang="fr-CH" sz="1600" kern="0" dirty="0" smtClean="0">
                <a:latin typeface="Frutiger 55 Roman" panose="00000400000000000000" pitchFamily="2" charset="0"/>
              </a:rPr>
              <a:t>)</a:t>
            </a: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fr-CH" sz="1600" kern="0" dirty="0" smtClean="0">
              <a:latin typeface="Frutiger 55 Roman" panose="00000400000000000000" pitchFamily="2" charset="0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fr-CH" sz="1600" kern="0" dirty="0" smtClean="0">
              <a:latin typeface="Frutiger 55 Roman" panose="00000400000000000000" pitchFamily="2" charset="0"/>
            </a:endParaRPr>
          </a:p>
          <a:p>
            <a:pPr>
              <a:lnSpc>
                <a:spcPct val="120000"/>
              </a:lnSpc>
              <a:buClr>
                <a:srgbClr val="FFC000"/>
              </a:buClr>
              <a:defRPr/>
            </a:pPr>
            <a:r>
              <a:rPr lang="fr-CH" sz="1600" kern="0" dirty="0" smtClean="0">
                <a:latin typeface="Frutiger 55 Roman" panose="00000400000000000000" pitchFamily="2" charset="0"/>
              </a:rPr>
              <a:t>AT </a:t>
            </a:r>
            <a:r>
              <a:rPr lang="fr-CH" sz="1600" kern="0" dirty="0">
                <a:latin typeface="Frutiger 55 Roman" panose="00000400000000000000" pitchFamily="2" charset="0"/>
              </a:rPr>
              <a:t>LATEST WITHIN TWO MONTHS FROM </a:t>
            </a:r>
            <a:r>
              <a:rPr lang="fr-CH" sz="1600" kern="0" dirty="0" smtClean="0">
                <a:latin typeface="Frutiger 55 Roman" panose="00000400000000000000" pitchFamily="2" charset="0"/>
              </a:rPr>
              <a:t>THE FILING DATE</a:t>
            </a:r>
            <a:endParaRPr lang="fr-CH" sz="1600" kern="0" dirty="0">
              <a:latin typeface="Frutiger 55 Roman" panose="00000400000000000000" pitchFamily="2" charset="0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r>
              <a:rPr lang="fr-CH" sz="1600" kern="0" dirty="0" smtClean="0">
                <a:latin typeface="Frutiger 55 Roman" panose="00000400000000000000" pitchFamily="2" charset="0"/>
              </a:rPr>
              <a:t>Application in </a:t>
            </a:r>
            <a:r>
              <a:rPr lang="fr-CH" sz="1600" kern="0" dirty="0" err="1" smtClean="0">
                <a:latin typeface="Frutiger 55 Roman" panose="00000400000000000000" pitchFamily="2" charset="0"/>
              </a:rPr>
              <a:t>Italian</a:t>
            </a:r>
            <a:r>
              <a:rPr lang="fr-CH" sz="1600" kern="0" dirty="0" smtClean="0">
                <a:latin typeface="Frutiger 55 Roman" panose="00000400000000000000" pitchFamily="2" charset="0"/>
              </a:rPr>
              <a:t> (or an </a:t>
            </a:r>
            <a:r>
              <a:rPr lang="fr-CH" sz="1600" kern="0" dirty="0" err="1" smtClean="0">
                <a:latin typeface="Frutiger 55 Roman" panose="00000400000000000000" pitchFamily="2" charset="0"/>
              </a:rPr>
              <a:t>Italian</a:t>
            </a:r>
            <a:r>
              <a:rPr lang="fr-CH" sz="1600" kern="0" dirty="0" smtClean="0">
                <a:latin typeface="Frutiger 55 Roman" panose="00000400000000000000" pitchFamily="2" charset="0"/>
              </a:rPr>
              <a:t> translation MUST </a:t>
            </a:r>
            <a:r>
              <a:rPr lang="fr-CH" sz="1600" kern="0" dirty="0" err="1" smtClean="0">
                <a:latin typeface="Frutiger 55 Roman" panose="00000400000000000000" pitchFamily="2" charset="0"/>
              </a:rPr>
              <a:t>be</a:t>
            </a:r>
            <a:r>
              <a:rPr lang="fr-CH" sz="1600" kern="0" dirty="0" smtClean="0">
                <a:latin typeface="Frutiger 55 Roman" panose="00000400000000000000" pitchFamily="2" charset="0"/>
              </a:rPr>
              <a:t> </a:t>
            </a:r>
            <a:r>
              <a:rPr lang="fr-CH" sz="1600" kern="0" dirty="0" err="1" smtClean="0">
                <a:latin typeface="Frutiger 55 Roman" panose="00000400000000000000" pitchFamily="2" charset="0"/>
              </a:rPr>
              <a:t>filed</a:t>
            </a:r>
            <a:r>
              <a:rPr lang="fr-CH" sz="1600" kern="0" dirty="0" smtClean="0">
                <a:latin typeface="Frutiger 55 Roman" panose="00000400000000000000" pitchFamily="2" charset="0"/>
              </a:rPr>
              <a:t> </a:t>
            </a:r>
            <a:r>
              <a:rPr lang="fr-CH" sz="1600" kern="0" dirty="0" err="1" smtClean="0">
                <a:latin typeface="Frutiger 55 Roman" panose="00000400000000000000" pitchFamily="2" charset="0"/>
              </a:rPr>
              <a:t>within</a:t>
            </a:r>
            <a:r>
              <a:rPr lang="fr-CH" sz="1600" kern="0" dirty="0" smtClean="0">
                <a:latin typeface="Frutiger 55 Roman" panose="00000400000000000000" pitchFamily="2" charset="0"/>
              </a:rPr>
              <a:t> 2 </a:t>
            </a:r>
            <a:r>
              <a:rPr lang="fr-CH" sz="1600" kern="0" dirty="0" err="1" smtClean="0">
                <a:latin typeface="Frutiger 55 Roman" panose="00000400000000000000" pitchFamily="2" charset="0"/>
              </a:rPr>
              <a:t>months</a:t>
            </a:r>
            <a:r>
              <a:rPr lang="fr-CH" sz="1600" kern="0" dirty="0" smtClean="0">
                <a:latin typeface="Frutiger 55 Roman" panose="00000400000000000000" pitchFamily="2" charset="0"/>
              </a:rPr>
              <a:t> </a:t>
            </a:r>
            <a:r>
              <a:rPr lang="fr-CH" sz="1600" kern="0" dirty="0" err="1" smtClean="0">
                <a:latin typeface="Frutiger 55 Roman" panose="00000400000000000000" pitchFamily="2" charset="0"/>
              </a:rPr>
              <a:t>from</a:t>
            </a:r>
            <a:r>
              <a:rPr lang="fr-CH" sz="1600" kern="0" dirty="0" smtClean="0">
                <a:latin typeface="Frutiger 55 Roman" panose="00000400000000000000" pitchFamily="2" charset="0"/>
              </a:rPr>
              <a:t> the </a:t>
            </a:r>
            <a:r>
              <a:rPr lang="fr-CH" sz="1600" kern="0" dirty="0" err="1" smtClean="0">
                <a:latin typeface="Frutiger 55 Roman" panose="00000400000000000000" pitchFamily="2" charset="0"/>
              </a:rPr>
              <a:t>filing</a:t>
            </a:r>
            <a:r>
              <a:rPr lang="fr-CH" sz="1600" kern="0" dirty="0" smtClean="0">
                <a:latin typeface="Frutiger 55 Roman" panose="00000400000000000000" pitchFamily="2" charset="0"/>
              </a:rPr>
              <a:t>)</a:t>
            </a: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fr-CH" sz="1600" kern="0" dirty="0">
              <a:solidFill>
                <a:srgbClr val="6093BB"/>
              </a:solidFill>
              <a:latin typeface="Frutiger 45 Light" pitchFamily="2" charset="0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en-US" sz="1600" kern="0" dirty="0" smtClean="0">
              <a:solidFill>
                <a:srgbClr val="404B56"/>
              </a:solidFill>
              <a:latin typeface="Frutiger 55 Roman" pitchFamily="2" charset="0"/>
            </a:endParaRPr>
          </a:p>
          <a:p>
            <a:pPr>
              <a:lnSpc>
                <a:spcPct val="120000"/>
              </a:lnSpc>
              <a:buClr>
                <a:srgbClr val="FFC000"/>
              </a:buClr>
              <a:defRPr/>
            </a:pPr>
            <a:endParaRPr lang="fr-CH" sz="1600" kern="0" dirty="0">
              <a:solidFill>
                <a:srgbClr val="404B56"/>
              </a:solidFill>
              <a:latin typeface="Frutiger 55 Roman" pitchFamily="2" charset="0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fr-CH" sz="1600" kern="0" dirty="0">
              <a:solidFill>
                <a:srgbClr val="404B56"/>
              </a:solidFill>
              <a:latin typeface="Frutiger 55 Roman" pitchFamily="2" charset="0"/>
            </a:endParaRPr>
          </a:p>
          <a:p>
            <a:pPr marL="342900" indent="-342900">
              <a:lnSpc>
                <a:spcPct val="120000"/>
              </a:lnSpc>
              <a:defRPr/>
            </a:pPr>
            <a:endParaRPr lang="fr-CH" sz="1500" kern="0" dirty="0">
              <a:solidFill>
                <a:srgbClr val="404B56"/>
              </a:solidFill>
              <a:latin typeface="Frutiger 55 Roman" pitchFamily="2" charset="0"/>
              <a:cs typeface="+mn-cs"/>
            </a:endParaRPr>
          </a:p>
          <a:p>
            <a:pPr marL="342900" indent="-342900">
              <a:lnSpc>
                <a:spcPct val="120000"/>
              </a:lnSpc>
              <a:defRPr/>
            </a:pPr>
            <a:endParaRPr lang="fr-CH" sz="1500" kern="0" dirty="0">
              <a:solidFill>
                <a:srgbClr val="404B56"/>
              </a:solidFill>
              <a:latin typeface="Frutiger 55 Roman" pitchFamily="2" charset="0"/>
              <a:cs typeface="+mn-cs"/>
            </a:endParaRPr>
          </a:p>
          <a:p>
            <a:pPr marL="342900" indent="-342900">
              <a:lnSpc>
                <a:spcPct val="120000"/>
              </a:lnSpc>
              <a:defRPr/>
            </a:pPr>
            <a:r>
              <a:rPr lang="fr-CH" sz="1500" kern="0" dirty="0">
                <a:solidFill>
                  <a:srgbClr val="404B56"/>
                </a:solidFill>
                <a:latin typeface="Frutiger 55 Roman" pitchFamily="2" charset="0"/>
                <a:cs typeface="+mn-cs"/>
              </a:rPr>
              <a:t>			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448" y="5314184"/>
            <a:ext cx="513876" cy="445862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478" y="2779506"/>
            <a:ext cx="513876" cy="445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84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Image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Sous-titre 2"/>
          <p:cNvSpPr txBox="1">
            <a:spLocks/>
          </p:cNvSpPr>
          <p:nvPr/>
        </p:nvSpPr>
        <p:spPr>
          <a:xfrm>
            <a:off x="4592638" y="84537"/>
            <a:ext cx="3975100" cy="5041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2000" dirty="0" err="1" smtClean="0">
                <a:solidFill>
                  <a:schemeClr val="bg1"/>
                </a:solidFill>
                <a:latin typeface="Frutiger 45 Light" pitchFamily="2" charset="0"/>
                <a:cs typeface="Frutiger LT 55 Roman"/>
              </a:rPr>
              <a:t>Filing</a:t>
            </a:r>
            <a:r>
              <a:rPr lang="fr-FR" sz="2000" dirty="0" smtClean="0">
                <a:solidFill>
                  <a:schemeClr val="bg1"/>
                </a:solidFill>
                <a:latin typeface="Frutiger 45 Light" pitchFamily="2" charset="0"/>
                <a:cs typeface="Frutiger LT 55 Roman"/>
              </a:rPr>
              <a:t> date </a:t>
            </a:r>
            <a:r>
              <a:rPr lang="fr-FR" sz="2000" dirty="0" err="1" smtClean="0">
                <a:solidFill>
                  <a:schemeClr val="bg1"/>
                </a:solidFill>
                <a:latin typeface="Frutiger 45 Light" pitchFamily="2" charset="0"/>
                <a:cs typeface="Frutiger LT 55 Roman"/>
              </a:rPr>
              <a:t>requirements</a:t>
            </a:r>
            <a:endParaRPr lang="fr-FR" sz="2000" dirty="0">
              <a:solidFill>
                <a:schemeClr val="bg1"/>
              </a:solidFill>
              <a:latin typeface="Frutiger 45 Light" pitchFamily="2" charset="0"/>
              <a:cs typeface="Frutiger LT 55 Roman"/>
            </a:endParaRPr>
          </a:p>
        </p:txBody>
      </p:sp>
      <p:pic>
        <p:nvPicPr>
          <p:cNvPr id="8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7738" y="6407150"/>
            <a:ext cx="51435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Espace réservé du contenu 5"/>
          <p:cNvSpPr txBox="1">
            <a:spLocks/>
          </p:cNvSpPr>
          <p:nvPr/>
        </p:nvSpPr>
        <p:spPr bwMode="auto">
          <a:xfrm>
            <a:off x="850900" y="1403350"/>
            <a:ext cx="7559675" cy="475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r>
              <a:rPr lang="fr-CH" sz="1600" kern="0" dirty="0" err="1" smtClean="0">
                <a:solidFill>
                  <a:srgbClr val="6093BB"/>
                </a:solidFill>
                <a:latin typeface="Frutiger 45 Light" pitchFamily="2" charset="0"/>
              </a:rPr>
              <a:t>Filing</a:t>
            </a:r>
            <a:r>
              <a:rPr lang="fr-CH" sz="1600" kern="0" dirty="0" smtClean="0">
                <a:solidFill>
                  <a:srgbClr val="6093BB"/>
                </a:solidFill>
                <a:latin typeface="Frutiger 45 Light" pitchFamily="2" charset="0"/>
              </a:rPr>
              <a:t> </a:t>
            </a:r>
            <a:r>
              <a:rPr lang="fr-CH" sz="1600" kern="0" dirty="0" err="1" smtClean="0">
                <a:solidFill>
                  <a:srgbClr val="6093BB"/>
                </a:solidFill>
                <a:latin typeface="Frutiger 45 Light" pitchFamily="2" charset="0"/>
              </a:rPr>
              <a:t>fees</a:t>
            </a:r>
            <a:r>
              <a:rPr lang="fr-CH" sz="1600" kern="0" dirty="0" smtClean="0">
                <a:solidFill>
                  <a:srgbClr val="6093BB"/>
                </a:solidFill>
                <a:latin typeface="Frutiger 45 Light" pitchFamily="2" charset="0"/>
              </a:rPr>
              <a:t> (</a:t>
            </a:r>
            <a:r>
              <a:rPr lang="fr-CH" sz="1600" kern="0" dirty="0" err="1" smtClean="0">
                <a:solidFill>
                  <a:srgbClr val="6093BB"/>
                </a:solidFill>
                <a:latin typeface="Frutiger 45 Light" pitchFamily="2" charset="0"/>
              </a:rPr>
              <a:t>electronic</a:t>
            </a:r>
            <a:r>
              <a:rPr lang="fr-CH" sz="1600" kern="0" dirty="0" smtClean="0">
                <a:solidFill>
                  <a:srgbClr val="6093BB"/>
                </a:solidFill>
                <a:latin typeface="Frutiger 45 Light" pitchFamily="2" charset="0"/>
              </a:rPr>
              <a:t> </a:t>
            </a:r>
            <a:r>
              <a:rPr lang="fr-CH" sz="1600" kern="0" dirty="0" err="1" smtClean="0">
                <a:solidFill>
                  <a:srgbClr val="6093BB"/>
                </a:solidFill>
                <a:latin typeface="Frutiger 45 Light" pitchFamily="2" charset="0"/>
              </a:rPr>
              <a:t>filing</a:t>
            </a:r>
            <a:r>
              <a:rPr lang="fr-CH" sz="1600" kern="0" dirty="0" smtClean="0">
                <a:solidFill>
                  <a:srgbClr val="6093BB"/>
                </a:solidFill>
                <a:latin typeface="Frutiger 45 Light" pitchFamily="2" charset="0"/>
              </a:rPr>
              <a:t>)</a:t>
            </a:r>
            <a:r>
              <a:rPr lang="fr-CH" sz="1600" kern="0" dirty="0" smtClean="0">
                <a:solidFill>
                  <a:srgbClr val="404B56"/>
                </a:solidFill>
                <a:latin typeface="Frutiger 55 Roman" pitchFamily="2" charset="0"/>
              </a:rPr>
              <a:t>: </a:t>
            </a:r>
            <a:r>
              <a:rPr lang="en-US" sz="1600" kern="0" dirty="0" smtClean="0">
                <a:solidFill>
                  <a:srgbClr val="404B56"/>
                </a:solidFill>
                <a:latin typeface="Frutiger 55 Roman" pitchFamily="2" charset="0"/>
              </a:rPr>
              <a:t>50 euro</a:t>
            </a: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en-US" sz="1600" kern="0" dirty="0" smtClean="0">
              <a:solidFill>
                <a:srgbClr val="404B56"/>
              </a:solidFill>
              <a:latin typeface="Frutiger 55 Roman" pitchFamily="2" charset="0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en-US" sz="1600" kern="0" dirty="0">
              <a:solidFill>
                <a:srgbClr val="404B56"/>
              </a:solidFill>
              <a:latin typeface="Frutiger 55 Roman" pitchFamily="2" charset="0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r>
              <a:rPr lang="fr-CH" sz="1600" kern="0" dirty="0" smtClean="0">
                <a:solidFill>
                  <a:srgbClr val="6093BB"/>
                </a:solidFill>
                <a:latin typeface="Frutiger 45 Light" pitchFamily="2" charset="0"/>
              </a:rPr>
              <a:t>Claim </a:t>
            </a:r>
            <a:r>
              <a:rPr lang="fr-CH" sz="1600" kern="0" dirty="0" err="1" smtClean="0">
                <a:solidFill>
                  <a:srgbClr val="6093BB"/>
                </a:solidFill>
                <a:latin typeface="Frutiger 45 Light" pitchFamily="2" charset="0"/>
              </a:rPr>
              <a:t>fees</a:t>
            </a:r>
            <a:r>
              <a:rPr lang="fr-CH" sz="1600" kern="0" dirty="0" smtClean="0">
                <a:solidFill>
                  <a:srgbClr val="6093BB"/>
                </a:solidFill>
                <a:latin typeface="Frutiger 45 Light" pitchFamily="2" charset="0"/>
              </a:rPr>
              <a:t> (for </a:t>
            </a:r>
            <a:r>
              <a:rPr lang="fr-CH" sz="1600" kern="0" dirty="0" err="1" smtClean="0">
                <a:solidFill>
                  <a:srgbClr val="6093BB"/>
                </a:solidFill>
                <a:latin typeface="Frutiger 45 Light" pitchFamily="2" charset="0"/>
              </a:rPr>
              <a:t>each</a:t>
            </a:r>
            <a:r>
              <a:rPr lang="fr-CH" sz="1600" kern="0" dirty="0" smtClean="0">
                <a:solidFill>
                  <a:srgbClr val="6093BB"/>
                </a:solidFill>
                <a:latin typeface="Frutiger 45 Light" pitchFamily="2" charset="0"/>
              </a:rPr>
              <a:t> claim </a:t>
            </a:r>
            <a:r>
              <a:rPr lang="fr-CH" sz="1600" kern="0" dirty="0" err="1" smtClean="0">
                <a:solidFill>
                  <a:srgbClr val="6093BB"/>
                </a:solidFill>
                <a:latin typeface="Frutiger 45 Light" pitchFamily="2" charset="0"/>
              </a:rPr>
              <a:t>after</a:t>
            </a:r>
            <a:r>
              <a:rPr lang="fr-CH" sz="1600" kern="0" dirty="0" smtClean="0">
                <a:solidFill>
                  <a:srgbClr val="6093BB"/>
                </a:solidFill>
                <a:latin typeface="Frutiger 45 Light" pitchFamily="2" charset="0"/>
              </a:rPr>
              <a:t> the 10th)</a:t>
            </a:r>
            <a:r>
              <a:rPr lang="fr-CH" sz="1600" kern="0" dirty="0" smtClean="0">
                <a:solidFill>
                  <a:srgbClr val="404B56"/>
                </a:solidFill>
                <a:latin typeface="Frutiger 55 Roman" pitchFamily="2" charset="0"/>
              </a:rPr>
              <a:t>: </a:t>
            </a:r>
            <a:r>
              <a:rPr lang="en-US" sz="1600" kern="0" dirty="0" smtClean="0">
                <a:solidFill>
                  <a:srgbClr val="404B56"/>
                </a:solidFill>
                <a:latin typeface="Frutiger 55 Roman" pitchFamily="2" charset="0"/>
              </a:rPr>
              <a:t>45 </a:t>
            </a:r>
            <a:r>
              <a:rPr lang="en-US" sz="1600" kern="0" dirty="0">
                <a:solidFill>
                  <a:srgbClr val="404B56"/>
                </a:solidFill>
                <a:latin typeface="Frutiger 55 Roman" pitchFamily="2" charset="0"/>
              </a:rPr>
              <a:t>euro</a:t>
            </a: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en-US" sz="1600" kern="0" dirty="0" smtClean="0">
              <a:solidFill>
                <a:srgbClr val="404B56"/>
              </a:solidFill>
              <a:latin typeface="Frutiger 55 Roman" pitchFamily="2" charset="0"/>
            </a:endParaRPr>
          </a:p>
          <a:p>
            <a:pPr>
              <a:lnSpc>
                <a:spcPct val="120000"/>
              </a:lnSpc>
              <a:buClr>
                <a:srgbClr val="FFC000"/>
              </a:buClr>
              <a:defRPr/>
            </a:pPr>
            <a:endParaRPr lang="fr-CH" sz="1600" kern="0" dirty="0">
              <a:solidFill>
                <a:srgbClr val="404B56"/>
              </a:solidFill>
              <a:latin typeface="Frutiger 55 Roman" pitchFamily="2" charset="0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fr-CH" sz="1600" kern="0" dirty="0">
              <a:solidFill>
                <a:srgbClr val="404B56"/>
              </a:solidFill>
              <a:latin typeface="Frutiger 55 Roman" pitchFamily="2" charset="0"/>
            </a:endParaRPr>
          </a:p>
          <a:p>
            <a:pPr marL="342900" indent="-342900">
              <a:lnSpc>
                <a:spcPct val="120000"/>
              </a:lnSpc>
              <a:defRPr/>
            </a:pPr>
            <a:endParaRPr lang="fr-CH" sz="1500" kern="0" dirty="0">
              <a:solidFill>
                <a:srgbClr val="404B56"/>
              </a:solidFill>
              <a:latin typeface="Frutiger 55 Roman" pitchFamily="2" charset="0"/>
              <a:cs typeface="+mn-cs"/>
            </a:endParaRPr>
          </a:p>
          <a:p>
            <a:pPr marL="342900" indent="-342900">
              <a:lnSpc>
                <a:spcPct val="120000"/>
              </a:lnSpc>
              <a:defRPr/>
            </a:pPr>
            <a:endParaRPr lang="fr-CH" sz="1500" kern="0" dirty="0">
              <a:solidFill>
                <a:srgbClr val="404B56"/>
              </a:solidFill>
              <a:latin typeface="Frutiger 55 Roman" pitchFamily="2" charset="0"/>
              <a:cs typeface="+mn-cs"/>
            </a:endParaRPr>
          </a:p>
          <a:p>
            <a:pPr marL="342900" indent="-342900">
              <a:lnSpc>
                <a:spcPct val="120000"/>
              </a:lnSpc>
              <a:defRPr/>
            </a:pPr>
            <a:r>
              <a:rPr lang="fr-CH" sz="1500" kern="0" dirty="0">
                <a:solidFill>
                  <a:srgbClr val="404B56"/>
                </a:solidFill>
                <a:latin typeface="Frutiger 55 Roman" pitchFamily="2" charset="0"/>
                <a:cs typeface="+mn-cs"/>
              </a:rPr>
              <a:t>			</a:t>
            </a:r>
          </a:p>
        </p:txBody>
      </p:sp>
    </p:spTree>
    <p:extLst>
      <p:ext uri="{BB962C8B-B14F-4D97-AF65-F5344CB8AC3E}">
        <p14:creationId xmlns:p14="http://schemas.microsoft.com/office/powerpoint/2010/main" val="4004150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Image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Sous-titre 2"/>
          <p:cNvSpPr txBox="1">
            <a:spLocks/>
          </p:cNvSpPr>
          <p:nvPr/>
        </p:nvSpPr>
        <p:spPr>
          <a:xfrm>
            <a:off x="4592638" y="84537"/>
            <a:ext cx="3975100" cy="5041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2000" dirty="0" smtClean="0">
                <a:solidFill>
                  <a:schemeClr val="bg1"/>
                </a:solidFill>
                <a:latin typeface="Frutiger 45 Light" pitchFamily="2" charset="0"/>
                <a:cs typeface="Frutiger LT 55 Roman"/>
              </a:rPr>
              <a:t>The </a:t>
            </a:r>
            <a:r>
              <a:rPr lang="fr-FR" sz="2000" dirty="0" err="1" smtClean="0">
                <a:solidFill>
                  <a:schemeClr val="bg1"/>
                </a:solidFill>
                <a:latin typeface="Frutiger 45 Light" pitchFamily="2" charset="0"/>
                <a:cs typeface="Frutiger LT 55 Roman"/>
              </a:rPr>
              <a:t>search</a:t>
            </a:r>
            <a:endParaRPr lang="fr-FR" sz="2000" dirty="0">
              <a:solidFill>
                <a:schemeClr val="bg1"/>
              </a:solidFill>
              <a:latin typeface="Frutiger 45 Light" pitchFamily="2" charset="0"/>
              <a:cs typeface="Frutiger LT 55 Roman"/>
            </a:endParaRPr>
          </a:p>
        </p:txBody>
      </p:sp>
      <p:pic>
        <p:nvPicPr>
          <p:cNvPr id="8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7738" y="6407150"/>
            <a:ext cx="51435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Espace réservé du contenu 5"/>
          <p:cNvSpPr txBox="1">
            <a:spLocks/>
          </p:cNvSpPr>
          <p:nvPr/>
        </p:nvSpPr>
        <p:spPr bwMode="auto">
          <a:xfrm>
            <a:off x="850900" y="1403350"/>
            <a:ext cx="7559675" cy="475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r>
              <a:rPr lang="fr-CH" sz="1600" kern="0" dirty="0" err="1" smtClean="0">
                <a:latin typeface="Frutiger 55 Roman" panose="00000400000000000000" pitchFamily="2" charset="0"/>
              </a:rPr>
              <a:t>Performed</a:t>
            </a:r>
            <a:r>
              <a:rPr lang="fr-CH" sz="1600" kern="0" dirty="0" smtClean="0">
                <a:latin typeface="Frutiger 55 Roman" panose="00000400000000000000" pitchFamily="2" charset="0"/>
              </a:rPr>
              <a:t> by the EPO</a:t>
            </a: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fr-CH" sz="1600" kern="0" dirty="0" smtClean="0">
              <a:latin typeface="Frutiger 55 Roman" panose="00000400000000000000" pitchFamily="2" charset="0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fr-CH" sz="1600" kern="0" dirty="0">
              <a:latin typeface="Frutiger 55 Roman" panose="00000400000000000000" pitchFamily="2" charset="0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r>
              <a:rPr lang="fr-CH" sz="1600" kern="0" dirty="0" smtClean="0">
                <a:latin typeface="Frutiger 55 Roman" panose="00000400000000000000" pitchFamily="2" charset="0"/>
              </a:rPr>
              <a:t>For first </a:t>
            </a:r>
            <a:r>
              <a:rPr lang="fr-CH" sz="1600" kern="0" dirty="0" err="1" smtClean="0">
                <a:latin typeface="Frutiger 55 Roman" panose="00000400000000000000" pitchFamily="2" charset="0"/>
              </a:rPr>
              <a:t>filings</a:t>
            </a:r>
            <a:r>
              <a:rPr lang="fr-CH" sz="1600" kern="0" dirty="0" smtClean="0">
                <a:latin typeface="Frutiger 55 Roman" panose="00000400000000000000" pitchFamily="2" charset="0"/>
              </a:rPr>
              <a:t> </a:t>
            </a:r>
            <a:r>
              <a:rPr lang="fr-CH" sz="1600" kern="0" dirty="0" err="1" smtClean="0">
                <a:latin typeface="Frutiger 55 Roman" panose="00000400000000000000" pitchFamily="2" charset="0"/>
              </a:rPr>
              <a:t>only</a:t>
            </a:r>
            <a:endParaRPr lang="fr-CH" sz="1600" kern="0" dirty="0" smtClean="0">
              <a:latin typeface="Frutiger 55 Roman" panose="00000400000000000000" pitchFamily="2" charset="0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fr-CH" sz="1600" kern="0" dirty="0" smtClean="0">
              <a:latin typeface="Frutiger 55 Roman" panose="00000400000000000000" pitchFamily="2" charset="0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fr-CH" sz="1600" kern="0" dirty="0">
              <a:latin typeface="Frutiger 55 Roman" panose="00000400000000000000" pitchFamily="2" charset="0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r>
              <a:rPr lang="fr-CH" sz="1600" kern="0" dirty="0" smtClean="0">
                <a:latin typeface="Frutiger 55 Roman" panose="00000400000000000000" pitchFamily="2" charset="0"/>
              </a:rPr>
              <a:t>No </a:t>
            </a:r>
            <a:r>
              <a:rPr lang="fr-CH" sz="1600" kern="0" dirty="0" err="1" smtClean="0">
                <a:latin typeface="Frutiger 55 Roman" panose="00000400000000000000" pitchFamily="2" charset="0"/>
              </a:rPr>
              <a:t>search</a:t>
            </a:r>
            <a:r>
              <a:rPr lang="fr-CH" sz="1600" kern="0" dirty="0" smtClean="0">
                <a:latin typeface="Frutiger 55 Roman" panose="00000400000000000000" pitchFamily="2" charset="0"/>
              </a:rPr>
              <a:t> </a:t>
            </a:r>
            <a:r>
              <a:rPr lang="fr-CH" sz="1600" kern="0" dirty="0" err="1" smtClean="0">
                <a:latin typeface="Frutiger 55 Roman" panose="00000400000000000000" pitchFamily="2" charset="0"/>
              </a:rPr>
              <a:t>fee</a:t>
            </a:r>
            <a:r>
              <a:rPr lang="fr-CH" sz="1600" kern="0" dirty="0" smtClean="0">
                <a:latin typeface="Frutiger 55 Roman" panose="00000400000000000000" pitchFamily="2" charset="0"/>
              </a:rPr>
              <a:t> (A224(1) CPI) !!!</a:t>
            </a: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fr-CH" sz="1600" kern="0" dirty="0" smtClean="0">
              <a:latin typeface="Frutiger 55 Roman" panose="00000400000000000000" pitchFamily="2" charset="0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fr-CH" sz="1600" kern="0" dirty="0">
              <a:latin typeface="Frutiger 45 Light" pitchFamily="2" charset="0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r>
              <a:rPr lang="fr-CH" sz="1600" kern="0" dirty="0" smtClean="0">
                <a:latin typeface="Frutiger 55 Roman" pitchFamily="2" charset="0"/>
              </a:rPr>
              <a:t>English translation of the claims </a:t>
            </a:r>
            <a:r>
              <a:rPr lang="fr-CH" sz="1600" kern="0" dirty="0" err="1" smtClean="0">
                <a:latin typeface="Frutiger 55 Roman" pitchFamily="2" charset="0"/>
              </a:rPr>
              <a:t>required</a:t>
            </a:r>
            <a:r>
              <a:rPr lang="fr-CH" sz="1600" kern="0" dirty="0" smtClean="0">
                <a:latin typeface="Frutiger 55 Roman" pitchFamily="2" charset="0"/>
              </a:rPr>
              <a:t> (or </a:t>
            </a:r>
            <a:r>
              <a:rPr lang="fr-CH" sz="1600" kern="0" dirty="0" err="1" smtClean="0">
                <a:latin typeface="Frutiger 55 Roman" pitchFamily="2" charset="0"/>
              </a:rPr>
              <a:t>fee</a:t>
            </a:r>
            <a:r>
              <a:rPr lang="fr-CH" sz="1600" kern="0" dirty="0" smtClean="0">
                <a:latin typeface="Frutiger 55 Roman" pitchFamily="2" charset="0"/>
              </a:rPr>
              <a:t> of 200 euro to </a:t>
            </a:r>
            <a:r>
              <a:rPr lang="fr-CH" sz="1600" kern="0" dirty="0" err="1" smtClean="0">
                <a:latin typeface="Frutiger 55 Roman" pitchFamily="2" charset="0"/>
              </a:rPr>
              <a:t>be</a:t>
            </a:r>
            <a:r>
              <a:rPr lang="fr-CH" sz="1600" kern="0" dirty="0" smtClean="0">
                <a:latin typeface="Frutiger 55 Roman" pitchFamily="2" charset="0"/>
              </a:rPr>
              <a:t> </a:t>
            </a:r>
            <a:r>
              <a:rPr lang="fr-CH" sz="1600" kern="0" dirty="0" err="1" smtClean="0">
                <a:latin typeface="Frutiger 55 Roman" pitchFamily="2" charset="0"/>
              </a:rPr>
              <a:t>paid</a:t>
            </a:r>
            <a:r>
              <a:rPr lang="fr-CH" sz="1600" kern="0" dirty="0" smtClean="0">
                <a:latin typeface="Frutiger 55 Roman" pitchFamily="2" charset="0"/>
              </a:rPr>
              <a:t>)</a:t>
            </a: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fr-CH" sz="1600" kern="0" dirty="0" smtClean="0">
              <a:latin typeface="Frutiger 55 Roman" pitchFamily="2" charset="0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fr-CH" sz="1600" kern="0" dirty="0">
              <a:latin typeface="Frutiger 55 Roman" pitchFamily="2" charset="0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r>
              <a:rPr lang="fr-CH" sz="1600" kern="0" dirty="0" err="1" smtClean="0">
                <a:latin typeface="Frutiger 55 Roman" pitchFamily="2" charset="0"/>
              </a:rPr>
              <a:t>Search</a:t>
            </a:r>
            <a:r>
              <a:rPr lang="fr-CH" sz="1600" kern="0" dirty="0" smtClean="0">
                <a:latin typeface="Frutiger 55 Roman" pitchFamily="2" charset="0"/>
              </a:rPr>
              <a:t> Report </a:t>
            </a:r>
            <a:r>
              <a:rPr lang="fr-CH" sz="1600" u="sng" kern="0" dirty="0" smtClean="0">
                <a:latin typeface="Frutiger 55 Roman" pitchFamily="2" charset="0"/>
              </a:rPr>
              <a:t>+ </a:t>
            </a:r>
            <a:r>
              <a:rPr lang="fr-CH" sz="1600" u="sng" kern="0" dirty="0" err="1" smtClean="0">
                <a:latin typeface="Frutiger 55 Roman" pitchFamily="2" charset="0"/>
              </a:rPr>
              <a:t>Written</a:t>
            </a:r>
            <a:r>
              <a:rPr lang="fr-CH" sz="1600" u="sng" kern="0" dirty="0" smtClean="0">
                <a:latin typeface="Frutiger 55 Roman" pitchFamily="2" charset="0"/>
              </a:rPr>
              <a:t> Opinion </a:t>
            </a:r>
            <a:r>
              <a:rPr lang="fr-CH" sz="1600" kern="0" dirty="0" smtClean="0">
                <a:latin typeface="Frutiger 55 Roman" pitchFamily="2" charset="0"/>
              </a:rPr>
              <a:t>(in EN !!!) </a:t>
            </a: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fr-CH" sz="1600" kern="0" dirty="0" smtClean="0">
              <a:latin typeface="Frutiger 55 Roman" pitchFamily="2" charset="0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fr-CH" sz="1600" kern="0" dirty="0">
              <a:latin typeface="Frutiger 55 Roman" pitchFamily="2" charset="0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r>
              <a:rPr lang="fr-CH" sz="1600" kern="0" dirty="0" err="1" smtClean="0">
                <a:latin typeface="Frutiger 55 Roman" pitchFamily="2" charset="0"/>
              </a:rPr>
              <a:t>Within</a:t>
            </a:r>
            <a:r>
              <a:rPr lang="fr-CH" sz="1600" kern="0" dirty="0" smtClean="0">
                <a:latin typeface="Frutiger 55 Roman" pitchFamily="2" charset="0"/>
              </a:rPr>
              <a:t> 9 </a:t>
            </a:r>
            <a:r>
              <a:rPr lang="fr-CH" sz="1600" kern="0" dirty="0" err="1" smtClean="0">
                <a:latin typeface="Frutiger 55 Roman" pitchFamily="2" charset="0"/>
              </a:rPr>
              <a:t>months</a:t>
            </a:r>
            <a:r>
              <a:rPr lang="fr-CH" sz="1600" kern="0" dirty="0" smtClean="0">
                <a:latin typeface="Frutiger 55 Roman" pitchFamily="2" charset="0"/>
              </a:rPr>
              <a:t> </a:t>
            </a:r>
            <a:r>
              <a:rPr lang="fr-CH" sz="1600" kern="0" dirty="0" err="1" smtClean="0">
                <a:latin typeface="Frutiger 55 Roman" pitchFamily="2" charset="0"/>
              </a:rPr>
              <a:t>from</a:t>
            </a:r>
            <a:r>
              <a:rPr lang="fr-CH" sz="1600" kern="0" dirty="0" smtClean="0">
                <a:latin typeface="Frutiger 55 Roman" pitchFamily="2" charset="0"/>
              </a:rPr>
              <a:t> the </a:t>
            </a:r>
            <a:r>
              <a:rPr lang="fr-CH" sz="1600" kern="0" dirty="0" err="1" smtClean="0">
                <a:latin typeface="Frutiger 55 Roman" pitchFamily="2" charset="0"/>
              </a:rPr>
              <a:t>filing</a:t>
            </a:r>
            <a:r>
              <a:rPr lang="fr-CH" sz="1600" kern="0" dirty="0" smtClean="0">
                <a:latin typeface="Frutiger 55 Roman" pitchFamily="2" charset="0"/>
              </a:rPr>
              <a:t> date</a:t>
            </a: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fr-CH" sz="1600" kern="0" dirty="0">
              <a:latin typeface="Frutiger 55 Roman" pitchFamily="2" charset="0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en-US" sz="1600" kern="0" dirty="0" smtClean="0">
              <a:solidFill>
                <a:srgbClr val="404B56"/>
              </a:solidFill>
              <a:latin typeface="Frutiger 55 Roman" pitchFamily="2" charset="0"/>
            </a:endParaRPr>
          </a:p>
          <a:p>
            <a:pPr>
              <a:lnSpc>
                <a:spcPct val="120000"/>
              </a:lnSpc>
              <a:buClr>
                <a:srgbClr val="FFC000"/>
              </a:buClr>
              <a:defRPr/>
            </a:pPr>
            <a:endParaRPr lang="fr-CH" sz="1600" kern="0" dirty="0">
              <a:solidFill>
                <a:srgbClr val="404B56"/>
              </a:solidFill>
              <a:latin typeface="Frutiger 55 Roman" pitchFamily="2" charset="0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fr-CH" sz="1600" kern="0" dirty="0">
              <a:solidFill>
                <a:srgbClr val="404B56"/>
              </a:solidFill>
              <a:latin typeface="Frutiger 55 Roman" pitchFamily="2" charset="0"/>
            </a:endParaRPr>
          </a:p>
          <a:p>
            <a:pPr marL="342900" indent="-342900">
              <a:lnSpc>
                <a:spcPct val="120000"/>
              </a:lnSpc>
              <a:defRPr/>
            </a:pPr>
            <a:endParaRPr lang="fr-CH" sz="1500" kern="0" dirty="0">
              <a:solidFill>
                <a:srgbClr val="404B56"/>
              </a:solidFill>
              <a:latin typeface="Frutiger 55 Roman" pitchFamily="2" charset="0"/>
              <a:cs typeface="+mn-cs"/>
            </a:endParaRPr>
          </a:p>
          <a:p>
            <a:pPr marL="342900" indent="-342900">
              <a:lnSpc>
                <a:spcPct val="120000"/>
              </a:lnSpc>
              <a:defRPr/>
            </a:pPr>
            <a:endParaRPr lang="fr-CH" sz="1500" kern="0" dirty="0">
              <a:solidFill>
                <a:srgbClr val="404B56"/>
              </a:solidFill>
              <a:latin typeface="Frutiger 55 Roman" pitchFamily="2" charset="0"/>
              <a:cs typeface="+mn-cs"/>
            </a:endParaRPr>
          </a:p>
          <a:p>
            <a:pPr marL="342900" indent="-342900">
              <a:lnSpc>
                <a:spcPct val="120000"/>
              </a:lnSpc>
              <a:defRPr/>
            </a:pPr>
            <a:r>
              <a:rPr lang="fr-CH" sz="1500" kern="0" dirty="0">
                <a:solidFill>
                  <a:srgbClr val="404B56"/>
                </a:solidFill>
                <a:latin typeface="Frutiger 55 Roman" pitchFamily="2" charset="0"/>
                <a:cs typeface="+mn-cs"/>
              </a:rPr>
              <a:t>			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024" y="2983138"/>
            <a:ext cx="513876" cy="445862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251" y="4879625"/>
            <a:ext cx="513876" cy="445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132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Image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Sous-titre 2"/>
          <p:cNvSpPr txBox="1">
            <a:spLocks/>
          </p:cNvSpPr>
          <p:nvPr/>
        </p:nvSpPr>
        <p:spPr>
          <a:xfrm>
            <a:off x="4592638" y="84537"/>
            <a:ext cx="3975100" cy="5041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2000" dirty="0" err="1" smtClean="0">
                <a:solidFill>
                  <a:schemeClr val="bg1"/>
                </a:solidFill>
                <a:latin typeface="Frutiger 45 Light" pitchFamily="2" charset="0"/>
                <a:cs typeface="Frutiger LT 55 Roman"/>
              </a:rPr>
              <a:t>Fee</a:t>
            </a:r>
            <a:r>
              <a:rPr lang="fr-FR" sz="2000" dirty="0" smtClean="0">
                <a:solidFill>
                  <a:schemeClr val="bg1"/>
                </a:solidFill>
                <a:latin typeface="Frutiger 45 Light" pitchFamily="2" charset="0"/>
                <a:cs typeface="Frutiger LT 55 Roman"/>
              </a:rPr>
              <a:t> </a:t>
            </a:r>
            <a:r>
              <a:rPr lang="fr-FR" sz="2000" dirty="0" err="1" smtClean="0">
                <a:solidFill>
                  <a:schemeClr val="bg1"/>
                </a:solidFill>
                <a:latin typeface="Frutiger 45 Light" pitchFamily="2" charset="0"/>
                <a:cs typeface="Frutiger LT 55 Roman"/>
              </a:rPr>
              <a:t>reductions</a:t>
            </a:r>
            <a:endParaRPr lang="fr-FR" sz="2000" dirty="0">
              <a:solidFill>
                <a:schemeClr val="bg1"/>
              </a:solidFill>
              <a:latin typeface="Frutiger 45 Light" pitchFamily="2" charset="0"/>
              <a:cs typeface="Frutiger LT 55 Roman"/>
            </a:endParaRPr>
          </a:p>
        </p:txBody>
      </p:sp>
      <p:pic>
        <p:nvPicPr>
          <p:cNvPr id="8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7738" y="6407150"/>
            <a:ext cx="51435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Espace réservé du contenu 5"/>
          <p:cNvSpPr txBox="1">
            <a:spLocks/>
          </p:cNvSpPr>
          <p:nvPr/>
        </p:nvSpPr>
        <p:spPr bwMode="auto">
          <a:xfrm>
            <a:off x="850900" y="1403350"/>
            <a:ext cx="7559675" cy="475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r>
              <a:rPr lang="en-US" sz="1600" kern="0" dirty="0">
                <a:solidFill>
                  <a:srgbClr val="404B56"/>
                </a:solidFill>
                <a:latin typeface="Frutiger 55 Roman" pitchFamily="2" charset="0"/>
              </a:rPr>
              <a:t>No </a:t>
            </a:r>
            <a:r>
              <a:rPr lang="en-US" sz="1600" kern="0" dirty="0" smtClean="0">
                <a:solidFill>
                  <a:srgbClr val="404B56"/>
                </a:solidFill>
                <a:latin typeface="Frutiger 55 Roman" pitchFamily="2" charset="0"/>
              </a:rPr>
              <a:t>filing fees or transcription fees </a:t>
            </a:r>
            <a:r>
              <a:rPr lang="fr-CH" sz="1600" b="1" kern="0" dirty="0" smtClean="0">
                <a:solidFill>
                  <a:srgbClr val="404B56"/>
                </a:solidFill>
                <a:latin typeface="Frutiger 55 Roman" pitchFamily="2" charset="0"/>
              </a:rPr>
              <a:t>for </a:t>
            </a:r>
            <a:r>
              <a:rPr lang="fr-CH" sz="1600" b="1" kern="0" dirty="0" err="1" smtClean="0">
                <a:solidFill>
                  <a:srgbClr val="404B56"/>
                </a:solidFill>
                <a:latin typeface="Frutiger 55 Roman" pitchFamily="2" charset="0"/>
              </a:rPr>
              <a:t>Universities</a:t>
            </a:r>
            <a:r>
              <a:rPr lang="fr-CH" sz="1600" b="1" kern="0" dirty="0" smtClean="0">
                <a:solidFill>
                  <a:srgbClr val="404B56"/>
                </a:solidFill>
                <a:latin typeface="Frutiger 55 Roman" pitchFamily="2" charset="0"/>
              </a:rPr>
              <a:t> </a:t>
            </a:r>
            <a:r>
              <a:rPr lang="fr-CH" sz="1600" kern="0" dirty="0" smtClean="0">
                <a:solidFill>
                  <a:srgbClr val="404B56"/>
                </a:solidFill>
                <a:latin typeface="Frutiger 55 Roman" pitchFamily="2" charset="0"/>
              </a:rPr>
              <a:t>(A2 D.M. 02.04.07)</a:t>
            </a: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fr-CH" sz="1600" kern="0" dirty="0" smtClean="0">
              <a:solidFill>
                <a:srgbClr val="6093BB"/>
              </a:solidFill>
              <a:latin typeface="Frutiger 45 Light" pitchFamily="2" charset="0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fr-CH" sz="1600" kern="0" dirty="0">
              <a:solidFill>
                <a:srgbClr val="6093BB"/>
              </a:solidFill>
              <a:latin typeface="Frutiger 45 Light" pitchFamily="2" charset="0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r>
              <a:rPr lang="en-US" sz="1600" kern="0" dirty="0">
                <a:solidFill>
                  <a:srgbClr val="404B56"/>
                </a:solidFill>
                <a:latin typeface="Frutiger 55 Roman" pitchFamily="2" charset="0"/>
              </a:rPr>
              <a:t>No filing fees nor </a:t>
            </a:r>
            <a:r>
              <a:rPr lang="en-US" sz="1600" kern="0" dirty="0" smtClean="0">
                <a:solidFill>
                  <a:srgbClr val="404B56"/>
                </a:solidFill>
                <a:latin typeface="Frutiger 55 Roman" pitchFamily="2" charset="0"/>
              </a:rPr>
              <a:t>grant fees and suspension for annual fees </a:t>
            </a:r>
            <a:r>
              <a:rPr lang="en-US" sz="1600" b="1" kern="0" dirty="0" smtClean="0">
                <a:solidFill>
                  <a:srgbClr val="404B56"/>
                </a:solidFill>
                <a:latin typeface="Frutiger 55 Roman" pitchFamily="2" charset="0"/>
              </a:rPr>
              <a:t>for inventors in poor conditions</a:t>
            </a:r>
            <a:r>
              <a:rPr lang="en-US" sz="1600" kern="0" dirty="0" smtClean="0">
                <a:solidFill>
                  <a:srgbClr val="404B56"/>
                </a:solidFill>
                <a:latin typeface="Frutiger 55 Roman" pitchFamily="2" charset="0"/>
              </a:rPr>
              <a:t> (A228 CPI)</a:t>
            </a: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en-US" sz="1600" kern="0" dirty="0">
              <a:solidFill>
                <a:srgbClr val="404B56"/>
              </a:solidFill>
              <a:latin typeface="Frutiger 55 Roman" pitchFamily="2" charset="0"/>
            </a:endParaRPr>
          </a:p>
          <a:p>
            <a:pPr>
              <a:lnSpc>
                <a:spcPct val="120000"/>
              </a:lnSpc>
              <a:buClr>
                <a:srgbClr val="FFC000"/>
              </a:buClr>
              <a:defRPr/>
            </a:pPr>
            <a:r>
              <a:rPr lang="en-US" sz="1600" kern="0" dirty="0" smtClean="0">
                <a:solidFill>
                  <a:srgbClr val="404B56"/>
                </a:solidFill>
                <a:latin typeface="Frutiger 55 Roman" pitchFamily="2" charset="0"/>
              </a:rPr>
              <a:t>------------------------------------------------------------------------------------------------------------</a:t>
            </a: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en-US" sz="1600" kern="0" dirty="0" smtClean="0">
              <a:solidFill>
                <a:srgbClr val="404B56"/>
              </a:solidFill>
              <a:latin typeface="Frutiger 55 Roman" pitchFamily="2" charset="0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r>
              <a:rPr lang="en-US" sz="1600" b="1" kern="0" dirty="0" smtClean="0">
                <a:solidFill>
                  <a:srgbClr val="404B56"/>
                </a:solidFill>
                <a:latin typeface="Frutiger 55 Roman" pitchFamily="2" charset="0"/>
              </a:rPr>
              <a:t>Annual fees </a:t>
            </a:r>
            <a:r>
              <a:rPr lang="en-US" sz="1600" kern="0" dirty="0" smtClean="0">
                <a:solidFill>
                  <a:srgbClr val="404B56"/>
                </a:solidFill>
                <a:latin typeface="Frutiger 55 Roman" pitchFamily="2" charset="0"/>
              </a:rPr>
              <a:t>starting from the 5</a:t>
            </a:r>
            <a:r>
              <a:rPr lang="en-US" sz="1600" kern="0" baseline="30000" dirty="0" smtClean="0">
                <a:solidFill>
                  <a:srgbClr val="404B56"/>
                </a:solidFill>
                <a:latin typeface="Frutiger 55 Roman" pitchFamily="2" charset="0"/>
              </a:rPr>
              <a:t>th</a:t>
            </a:r>
            <a:r>
              <a:rPr lang="en-US" sz="1600" kern="0" dirty="0" smtClean="0">
                <a:solidFill>
                  <a:srgbClr val="404B56"/>
                </a:solidFill>
                <a:latin typeface="Frutiger 55 Roman" pitchFamily="2" charset="0"/>
              </a:rPr>
              <a:t> year but possibility :</a:t>
            </a:r>
            <a:br>
              <a:rPr lang="en-US" sz="1600" kern="0" dirty="0" smtClean="0">
                <a:solidFill>
                  <a:srgbClr val="404B56"/>
                </a:solidFill>
                <a:latin typeface="Frutiger 55 Roman" pitchFamily="2" charset="0"/>
              </a:rPr>
            </a:br>
            <a:r>
              <a:rPr lang="en-US" sz="1600" kern="0" dirty="0" smtClean="0">
                <a:solidFill>
                  <a:srgbClr val="404B56"/>
                </a:solidFill>
                <a:latin typeface="Frutiger 55 Roman" pitchFamily="2" charset="0"/>
              </a:rPr>
              <a:t>- to pay them only when the patent is granted (A227(1) CPI)</a:t>
            </a:r>
            <a:br>
              <a:rPr lang="en-US" sz="1600" kern="0" dirty="0" smtClean="0">
                <a:solidFill>
                  <a:srgbClr val="404B56"/>
                </a:solidFill>
                <a:latin typeface="Frutiger 55 Roman" pitchFamily="2" charset="0"/>
              </a:rPr>
            </a:br>
            <a:r>
              <a:rPr lang="en-US" sz="1600" kern="0" dirty="0" smtClean="0">
                <a:solidFill>
                  <a:srgbClr val="404B56"/>
                </a:solidFill>
                <a:latin typeface="Frutiger 55 Roman" pitchFamily="2" charset="0"/>
              </a:rPr>
              <a:t>- to pay them grouped (e.g. annuities for years 5 to 10 at once)</a:t>
            </a:r>
            <a:endParaRPr lang="fr-CH" sz="1600" kern="0" dirty="0">
              <a:solidFill>
                <a:srgbClr val="6093BB"/>
              </a:solidFill>
              <a:latin typeface="Frutiger 45 Light" pitchFamily="2" charset="0"/>
            </a:endParaRPr>
          </a:p>
          <a:p>
            <a:pPr>
              <a:lnSpc>
                <a:spcPct val="120000"/>
              </a:lnSpc>
              <a:buClr>
                <a:srgbClr val="FFC000"/>
              </a:buClr>
              <a:defRPr/>
            </a:pPr>
            <a:endParaRPr lang="fr-CH" sz="1600" kern="0" dirty="0">
              <a:solidFill>
                <a:srgbClr val="404B56"/>
              </a:solidFill>
              <a:latin typeface="Frutiger 55 Roman" pitchFamily="2" charset="0"/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fr-CH" sz="1600" kern="0" dirty="0">
              <a:solidFill>
                <a:srgbClr val="404B56"/>
              </a:solidFill>
              <a:latin typeface="Frutiger 55 Roman" pitchFamily="2" charset="0"/>
            </a:endParaRPr>
          </a:p>
          <a:p>
            <a:pPr marL="342900" indent="-342900">
              <a:lnSpc>
                <a:spcPct val="120000"/>
              </a:lnSpc>
              <a:defRPr/>
            </a:pPr>
            <a:endParaRPr lang="fr-CH" sz="1500" kern="0" dirty="0">
              <a:solidFill>
                <a:srgbClr val="404B56"/>
              </a:solidFill>
              <a:latin typeface="Frutiger 55 Roman" pitchFamily="2" charset="0"/>
              <a:cs typeface="+mn-cs"/>
            </a:endParaRPr>
          </a:p>
          <a:p>
            <a:pPr marL="342900" indent="-342900">
              <a:lnSpc>
                <a:spcPct val="120000"/>
              </a:lnSpc>
              <a:defRPr/>
            </a:pPr>
            <a:endParaRPr lang="fr-CH" sz="1500" kern="0" dirty="0">
              <a:solidFill>
                <a:srgbClr val="404B56"/>
              </a:solidFill>
              <a:latin typeface="Frutiger 55 Roman" pitchFamily="2" charset="0"/>
              <a:cs typeface="+mn-cs"/>
            </a:endParaRPr>
          </a:p>
          <a:p>
            <a:pPr marL="342900" indent="-342900">
              <a:lnSpc>
                <a:spcPct val="120000"/>
              </a:lnSpc>
              <a:defRPr/>
            </a:pPr>
            <a:r>
              <a:rPr lang="fr-CH" sz="1500" kern="0" dirty="0">
                <a:solidFill>
                  <a:srgbClr val="404B56"/>
                </a:solidFill>
                <a:latin typeface="Frutiger 55 Roman" pitchFamily="2" charset="0"/>
                <a:cs typeface="+mn-cs"/>
              </a:rPr>
              <a:t>			</a:t>
            </a:r>
          </a:p>
        </p:txBody>
      </p:sp>
    </p:spTree>
    <p:extLst>
      <p:ext uri="{BB962C8B-B14F-4D97-AF65-F5344CB8AC3E}">
        <p14:creationId xmlns:p14="http://schemas.microsoft.com/office/powerpoint/2010/main" val="367847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ésentation1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Présentation1.potx</Template>
  <TotalTime>525</TotalTime>
  <Words>975</Words>
  <Application>Microsoft Office PowerPoint</Application>
  <PresentationFormat>Affichage à l'écran (4:3)</PresentationFormat>
  <Paragraphs>388</Paragraphs>
  <Slides>23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23</vt:i4>
      </vt:variant>
    </vt:vector>
  </HeadingPairs>
  <TitlesOfParts>
    <vt:vector size="33" baseType="lpstr">
      <vt:lpstr>Arial</vt:lpstr>
      <vt:lpstr>Calibri</vt:lpstr>
      <vt:lpstr>Frutiger 45 Light</vt:lpstr>
      <vt:lpstr>Frutiger 55 Roman</vt:lpstr>
      <vt:lpstr>Frutiger LT 55 Roman</vt:lpstr>
      <vt:lpstr>Symbol</vt:lpstr>
      <vt:lpstr>Wingdings</vt:lpstr>
      <vt:lpstr>Présentation1</vt:lpstr>
      <vt:lpstr>1_Conception personnalisée</vt:lpstr>
      <vt:lpstr>Conception personnalisée</vt:lpstr>
      <vt:lpstr>Intellectual Property in IT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Ceci est le titre du PPT</dc:title>
  <dc:creator>Graphiste</dc:creator>
  <cp:lastModifiedBy>Maria Maina</cp:lastModifiedBy>
  <cp:revision>76</cp:revision>
  <cp:lastPrinted>2017-01-11T12:26:40Z</cp:lastPrinted>
  <dcterms:created xsi:type="dcterms:W3CDTF">2016-02-16T09:53:22Z</dcterms:created>
  <dcterms:modified xsi:type="dcterms:W3CDTF">2017-04-27T10:22:08Z</dcterms:modified>
</cp:coreProperties>
</file>