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26" r:id="rId2"/>
    <p:sldId id="257" r:id="rId3"/>
    <p:sldId id="513" r:id="rId4"/>
    <p:sldId id="840" r:id="rId5"/>
    <p:sldId id="533" r:id="rId6"/>
    <p:sldId id="863" r:id="rId7"/>
    <p:sldId id="871" r:id="rId8"/>
    <p:sldId id="870" r:id="rId9"/>
    <p:sldId id="872" r:id="rId10"/>
    <p:sldId id="873" r:id="rId11"/>
    <p:sldId id="874" r:id="rId12"/>
    <p:sldId id="893" r:id="rId13"/>
    <p:sldId id="875" r:id="rId14"/>
    <p:sldId id="841" r:id="rId15"/>
    <p:sldId id="881" r:id="rId16"/>
    <p:sldId id="877" r:id="rId17"/>
    <p:sldId id="876" r:id="rId18"/>
    <p:sldId id="878" r:id="rId19"/>
    <p:sldId id="879" r:id="rId20"/>
    <p:sldId id="880" r:id="rId21"/>
    <p:sldId id="882" r:id="rId22"/>
    <p:sldId id="884" r:id="rId23"/>
    <p:sldId id="885" r:id="rId24"/>
    <p:sldId id="886" r:id="rId25"/>
    <p:sldId id="883" r:id="rId26"/>
    <p:sldId id="887" r:id="rId27"/>
    <p:sldId id="888" r:id="rId28"/>
    <p:sldId id="889" r:id="rId29"/>
    <p:sldId id="890" r:id="rId30"/>
    <p:sldId id="891" r:id="rId31"/>
    <p:sldId id="458" r:id="rId32"/>
    <p:sldId id="892"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DB4BA3-2944-4276-AE98-2E8BD1C496C7}">
          <p14:sldIdLst>
            <p14:sldId id="426"/>
            <p14:sldId id="257"/>
            <p14:sldId id="513"/>
            <p14:sldId id="840"/>
            <p14:sldId id="533"/>
            <p14:sldId id="863"/>
            <p14:sldId id="871"/>
            <p14:sldId id="870"/>
            <p14:sldId id="872"/>
            <p14:sldId id="873"/>
            <p14:sldId id="874"/>
            <p14:sldId id="893"/>
            <p14:sldId id="875"/>
            <p14:sldId id="841"/>
            <p14:sldId id="881"/>
            <p14:sldId id="877"/>
            <p14:sldId id="876"/>
            <p14:sldId id="878"/>
            <p14:sldId id="879"/>
            <p14:sldId id="880"/>
            <p14:sldId id="882"/>
            <p14:sldId id="884"/>
            <p14:sldId id="885"/>
            <p14:sldId id="886"/>
            <p14:sldId id="883"/>
            <p14:sldId id="887"/>
            <p14:sldId id="888"/>
            <p14:sldId id="889"/>
            <p14:sldId id="890"/>
            <p14:sldId id="891"/>
            <p14:sldId id="458"/>
            <p14:sldId id="8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AE0A6C-A6AE-C49F-4B0C-FBCDBA6750F7}" name="Bryan Oteiza" initials="BO" userId="S-1-5-21-4168515381-314594098-3107515666-7205" providerId="AD"/>
  <p188:author id="{C1C832A4-5DA5-04D5-C078-0B7A48EB6D33}" name="Nero5th Oteiza" initials="NO" userId="9c78ab1d7d3b0f26" providerId="Windows Live"/>
  <p188:author id="{D559DDB1-363F-A169-7CDF-950EBFEF361A}" name="Carole Aubert" initials="CA" userId="S::Aubert@patentattorneys.ch::6f55f484-c38d-4619-8aae-0bc07111df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25F"/>
    <a:srgbClr val="2ABDF2"/>
    <a:srgbClr val="104361"/>
    <a:srgbClr val="FFFFFF"/>
    <a:srgbClr val="0F415E"/>
    <a:srgbClr val="0094CD"/>
    <a:srgbClr val="0093CB"/>
    <a:srgbClr val="17435F"/>
    <a:srgbClr val="0E3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81447" autoAdjust="0"/>
  </p:normalViewPr>
  <p:slideViewPr>
    <p:cSldViewPr snapToGrid="0" showGuides="1">
      <p:cViewPr varScale="1">
        <p:scale>
          <a:sx n="74" d="100"/>
          <a:sy n="74" d="100"/>
        </p:scale>
        <p:origin x="878" y="283"/>
      </p:cViewPr>
      <p:guideLst/>
    </p:cSldViewPr>
  </p:slideViewPr>
  <p:notesTextViewPr>
    <p:cViewPr>
      <p:scale>
        <a:sx n="1" d="1"/>
        <a:sy n="1" d="1"/>
      </p:scale>
      <p:origin x="0" y="0"/>
    </p:cViewPr>
  </p:notesTextViewPr>
  <p:sorterViewPr>
    <p:cViewPr>
      <p:scale>
        <a:sx n="100" d="100"/>
        <a:sy n="100" d="100"/>
      </p:scale>
      <p:origin x="0" y="-1164"/>
    </p:cViewPr>
  </p:sorterViewPr>
  <p:notesViewPr>
    <p:cSldViewPr snapToGrid="0" showGuides="1">
      <p:cViewPr varScale="1">
        <p:scale>
          <a:sx n="84" d="100"/>
          <a:sy n="84" d="100"/>
        </p:scale>
        <p:origin x="304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0B3CE-C292-29CC-E2D2-4D5E71A0C9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a:extLst>
              <a:ext uri="{FF2B5EF4-FFF2-40B4-BE49-F238E27FC236}">
                <a16:creationId xmlns:a16="http://schemas.microsoft.com/office/drawing/2014/main" id="{59A59334-2AC3-61B0-9089-5F9B4E4B22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A74B9-B594-4563-9AE3-BFD2EA59C158}" type="datetimeFigureOut">
              <a:rPr lang="fr-CH" smtClean="0"/>
              <a:t>04.07.25</a:t>
            </a:fld>
            <a:endParaRPr lang="fr-CH"/>
          </a:p>
        </p:txBody>
      </p:sp>
      <p:sp>
        <p:nvSpPr>
          <p:cNvPr id="4" name="Footer Placeholder 3">
            <a:extLst>
              <a:ext uri="{FF2B5EF4-FFF2-40B4-BE49-F238E27FC236}">
                <a16:creationId xmlns:a16="http://schemas.microsoft.com/office/drawing/2014/main" id="{490EDA31-CD7F-4F50-ED83-1E2780CCE3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a:extLst>
              <a:ext uri="{FF2B5EF4-FFF2-40B4-BE49-F238E27FC236}">
                <a16:creationId xmlns:a16="http://schemas.microsoft.com/office/drawing/2014/main" id="{3CB84B48-B219-1B1F-44F5-6EBA05D451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5B48F-FA06-433C-99C7-4CEF245DBD68}" type="slidenum">
              <a:rPr lang="fr-CH" smtClean="0"/>
              <a:t>‹N°›</a:t>
            </a:fld>
            <a:endParaRPr lang="fr-CH"/>
          </a:p>
        </p:txBody>
      </p:sp>
    </p:spTree>
    <p:extLst>
      <p:ext uri="{BB962C8B-B14F-4D97-AF65-F5344CB8AC3E}">
        <p14:creationId xmlns:p14="http://schemas.microsoft.com/office/powerpoint/2010/main" val="38748463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B1708-D2F4-4FE6-82D9-6DE12617A6FA}" type="datetimeFigureOut">
              <a:rPr lang="fr-CH" smtClean="0"/>
              <a:t>04.07.25</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11FC2-E31E-49A4-8861-BFC4E08E468E}" type="slidenum">
              <a:rPr lang="fr-CH" smtClean="0"/>
              <a:t>‹N°›</a:t>
            </a:fld>
            <a:endParaRPr lang="fr-CH"/>
          </a:p>
        </p:txBody>
      </p:sp>
    </p:spTree>
    <p:extLst>
      <p:ext uri="{BB962C8B-B14F-4D97-AF65-F5344CB8AC3E}">
        <p14:creationId xmlns:p14="http://schemas.microsoft.com/office/powerpoint/2010/main" val="41327765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F311FC2-E31E-49A4-8861-BFC4E08E468E}" type="slidenum">
              <a:rPr lang="fr-CH" smtClean="0"/>
              <a:t>1</a:t>
            </a:fld>
            <a:endParaRPr lang="fr-CH" dirty="0"/>
          </a:p>
        </p:txBody>
      </p:sp>
      <p:sp>
        <p:nvSpPr>
          <p:cNvPr id="5" name="Espace réservé du pied de page 4">
            <a:extLst>
              <a:ext uri="{FF2B5EF4-FFF2-40B4-BE49-F238E27FC236}">
                <a16:creationId xmlns:a16="http://schemas.microsoft.com/office/drawing/2014/main" id="{2FD98A56-E261-C66B-929C-2E9ABAF0EF23}"/>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153931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0D0B-9BE6-5688-C1EA-912B105160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D4FCAB-A8BB-F944-A0DE-498095252F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266B02-1167-D587-807F-76056CE6FEED}"/>
              </a:ext>
            </a:extLst>
          </p:cNvPr>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a:extLst>
              <a:ext uri="{FF2B5EF4-FFF2-40B4-BE49-F238E27FC236}">
                <a16:creationId xmlns:a16="http://schemas.microsoft.com/office/drawing/2014/main" id="{4F64A11E-48E6-B082-B6FB-3219A3D21C38}"/>
              </a:ext>
            </a:extLst>
          </p:cNvPr>
          <p:cNvSpPr>
            <a:spLocks noGrp="1"/>
          </p:cNvSpPr>
          <p:nvPr>
            <p:ph type="sldNum" sz="quarter" idx="5"/>
          </p:nvPr>
        </p:nvSpPr>
        <p:spPr/>
        <p:txBody>
          <a:bodyPr/>
          <a:lstStyle/>
          <a:p>
            <a:fld id="{3F311FC2-E31E-49A4-8861-BFC4E08E468E}" type="slidenum">
              <a:rPr lang="fr-CH" smtClean="0"/>
              <a:t>10</a:t>
            </a:fld>
            <a:endParaRPr lang="fr-CH"/>
          </a:p>
        </p:txBody>
      </p:sp>
      <p:sp>
        <p:nvSpPr>
          <p:cNvPr id="5" name="Espace réservé du pied de page 4">
            <a:extLst>
              <a:ext uri="{FF2B5EF4-FFF2-40B4-BE49-F238E27FC236}">
                <a16:creationId xmlns:a16="http://schemas.microsoft.com/office/drawing/2014/main" id="{4AD222B6-32B4-362C-5297-C5AB34FD2B3A}"/>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260817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340EE-296E-0EF4-071F-29DE7D26AF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9A0E8D-F4AB-FA1E-3529-0FF142F4D4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2EBE34-146E-B19C-CA8A-3BC93ED5E107}"/>
              </a:ext>
            </a:extLst>
          </p:cNvPr>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a:extLst>
              <a:ext uri="{FF2B5EF4-FFF2-40B4-BE49-F238E27FC236}">
                <a16:creationId xmlns:a16="http://schemas.microsoft.com/office/drawing/2014/main" id="{8C9368C5-BF3F-03DF-3A35-FEFD1706EBF6}"/>
              </a:ext>
            </a:extLst>
          </p:cNvPr>
          <p:cNvSpPr>
            <a:spLocks noGrp="1"/>
          </p:cNvSpPr>
          <p:nvPr>
            <p:ph type="sldNum" sz="quarter" idx="5"/>
          </p:nvPr>
        </p:nvSpPr>
        <p:spPr/>
        <p:txBody>
          <a:bodyPr/>
          <a:lstStyle/>
          <a:p>
            <a:fld id="{3F311FC2-E31E-49A4-8861-BFC4E08E468E}" type="slidenum">
              <a:rPr lang="fr-CH" smtClean="0"/>
              <a:t>11</a:t>
            </a:fld>
            <a:endParaRPr lang="fr-CH"/>
          </a:p>
        </p:txBody>
      </p:sp>
      <p:sp>
        <p:nvSpPr>
          <p:cNvPr id="5" name="Espace réservé du pied de page 4">
            <a:extLst>
              <a:ext uri="{FF2B5EF4-FFF2-40B4-BE49-F238E27FC236}">
                <a16:creationId xmlns:a16="http://schemas.microsoft.com/office/drawing/2014/main" id="{EB4423AA-2AA2-E988-CA76-92E0374AA525}"/>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423260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41FBF-79E3-804A-AE58-0BC8CDE158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93EFFA-EE81-4BEF-6491-F945A99A79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BEC564-36F0-3530-4122-25386BE60B0D}"/>
              </a:ext>
            </a:extLst>
          </p:cNvPr>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a:extLst>
              <a:ext uri="{FF2B5EF4-FFF2-40B4-BE49-F238E27FC236}">
                <a16:creationId xmlns:a16="http://schemas.microsoft.com/office/drawing/2014/main" id="{800E491D-D706-142F-BB54-59B3A913E0F1}"/>
              </a:ext>
            </a:extLst>
          </p:cNvPr>
          <p:cNvSpPr>
            <a:spLocks noGrp="1"/>
          </p:cNvSpPr>
          <p:nvPr>
            <p:ph type="sldNum" sz="quarter" idx="5"/>
          </p:nvPr>
        </p:nvSpPr>
        <p:spPr/>
        <p:txBody>
          <a:bodyPr/>
          <a:lstStyle/>
          <a:p>
            <a:fld id="{3F311FC2-E31E-49A4-8861-BFC4E08E468E}" type="slidenum">
              <a:rPr lang="fr-CH" smtClean="0"/>
              <a:t>12</a:t>
            </a:fld>
            <a:endParaRPr lang="fr-CH"/>
          </a:p>
        </p:txBody>
      </p:sp>
      <p:sp>
        <p:nvSpPr>
          <p:cNvPr id="5" name="Espace réservé du pied de page 4">
            <a:extLst>
              <a:ext uri="{FF2B5EF4-FFF2-40B4-BE49-F238E27FC236}">
                <a16:creationId xmlns:a16="http://schemas.microsoft.com/office/drawing/2014/main" id="{EFDDDF49-A91F-BFA8-EFBF-501195F768FA}"/>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352439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09B6-96D5-C26D-C739-2572C9F86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8652F-3CC8-E64C-B526-1CE664C71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5C18D-AE4D-C5FA-5710-E7764B71A1AD}"/>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C1467301-9E49-6F1F-B706-D6994620BC8E}"/>
              </a:ext>
            </a:extLst>
          </p:cNvPr>
          <p:cNvSpPr>
            <a:spLocks noGrp="1"/>
          </p:cNvSpPr>
          <p:nvPr>
            <p:ph type="sldNum" sz="quarter" idx="5"/>
          </p:nvPr>
        </p:nvSpPr>
        <p:spPr/>
        <p:txBody>
          <a:bodyPr/>
          <a:lstStyle/>
          <a:p>
            <a:fld id="{3F311FC2-E31E-49A4-8861-BFC4E08E468E}" type="slidenum">
              <a:rPr lang="fr-CH" smtClean="0"/>
              <a:t>13</a:t>
            </a:fld>
            <a:endParaRPr lang="fr-CH"/>
          </a:p>
        </p:txBody>
      </p:sp>
      <p:sp>
        <p:nvSpPr>
          <p:cNvPr id="5" name="Espace réservé du pied de page 4">
            <a:extLst>
              <a:ext uri="{FF2B5EF4-FFF2-40B4-BE49-F238E27FC236}">
                <a16:creationId xmlns:a16="http://schemas.microsoft.com/office/drawing/2014/main" id="{BAF4A991-9003-FEF2-81A8-CC8A69982358}"/>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67191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D768-EAF4-A053-36EF-C8980E94C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36433-BF10-1A73-B729-D2CFE161C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EADA-AED0-A43E-F32D-E07050CBD5BB}"/>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A0DAE613-F0DE-0CE3-7387-44F9BF412772}"/>
              </a:ext>
            </a:extLst>
          </p:cNvPr>
          <p:cNvSpPr>
            <a:spLocks noGrp="1"/>
          </p:cNvSpPr>
          <p:nvPr>
            <p:ph type="sldNum" sz="quarter" idx="5"/>
          </p:nvPr>
        </p:nvSpPr>
        <p:spPr/>
        <p:txBody>
          <a:bodyPr/>
          <a:lstStyle/>
          <a:p>
            <a:fld id="{3F311FC2-E31E-49A4-8861-BFC4E08E468E}" type="slidenum">
              <a:rPr lang="fr-CH" smtClean="0"/>
              <a:t>30</a:t>
            </a:fld>
            <a:endParaRPr lang="fr-CH"/>
          </a:p>
        </p:txBody>
      </p:sp>
      <p:sp>
        <p:nvSpPr>
          <p:cNvPr id="5" name="Espace réservé du pied de page 4">
            <a:extLst>
              <a:ext uri="{FF2B5EF4-FFF2-40B4-BE49-F238E27FC236}">
                <a16:creationId xmlns:a16="http://schemas.microsoft.com/office/drawing/2014/main" id="{C0454E91-D055-55B5-F1AC-DD090F975D6E}"/>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236949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F311FC2-E31E-49A4-8861-BFC4E08E468E}" type="slidenum">
              <a:rPr lang="fr-CH" smtClean="0"/>
              <a:t>31</a:t>
            </a:fld>
            <a:endParaRPr lang="fr-CH"/>
          </a:p>
        </p:txBody>
      </p:sp>
      <p:sp>
        <p:nvSpPr>
          <p:cNvPr id="5" name="Espace réservé du pied de page 4">
            <a:extLst>
              <a:ext uri="{FF2B5EF4-FFF2-40B4-BE49-F238E27FC236}">
                <a16:creationId xmlns:a16="http://schemas.microsoft.com/office/drawing/2014/main" id="{D58161D6-FE67-15CC-C386-3539D7AE0831}"/>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381003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A3B0-ABF4-471B-988D-59A830189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D96A8-57E1-A1B4-5B21-2330F5586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3A0C-1D41-CF61-FD44-D4976A9FF11A}"/>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5D0DD8C8-0CE2-9AAA-C32D-4ED4F9306401}"/>
              </a:ext>
            </a:extLst>
          </p:cNvPr>
          <p:cNvSpPr>
            <a:spLocks noGrp="1"/>
          </p:cNvSpPr>
          <p:nvPr>
            <p:ph type="sldNum" sz="quarter" idx="5"/>
          </p:nvPr>
        </p:nvSpPr>
        <p:spPr/>
        <p:txBody>
          <a:bodyPr/>
          <a:lstStyle/>
          <a:p>
            <a:fld id="{3F311FC2-E31E-49A4-8861-BFC4E08E468E}" type="slidenum">
              <a:rPr lang="fr-CH" smtClean="0"/>
              <a:t>32</a:t>
            </a:fld>
            <a:endParaRPr lang="fr-CH"/>
          </a:p>
        </p:txBody>
      </p:sp>
      <p:sp>
        <p:nvSpPr>
          <p:cNvPr id="5" name="Espace réservé du pied de page 4">
            <a:extLst>
              <a:ext uri="{FF2B5EF4-FFF2-40B4-BE49-F238E27FC236}">
                <a16:creationId xmlns:a16="http://schemas.microsoft.com/office/drawing/2014/main" id="{61BAABCE-8F50-DDD8-AB4A-02211B025A26}"/>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10776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F311FC2-E31E-49A4-8861-BFC4E08E468E}" type="slidenum">
              <a:rPr lang="fr-CH" smtClean="0"/>
              <a:t>2</a:t>
            </a:fld>
            <a:endParaRPr lang="fr-CH"/>
          </a:p>
        </p:txBody>
      </p:sp>
      <p:sp>
        <p:nvSpPr>
          <p:cNvPr id="5" name="Espace réservé du pied de page 4">
            <a:extLst>
              <a:ext uri="{FF2B5EF4-FFF2-40B4-BE49-F238E27FC236}">
                <a16:creationId xmlns:a16="http://schemas.microsoft.com/office/drawing/2014/main" id="{C0BC6316-FDF1-EFB8-8220-E2C0F5CFF02F}"/>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42793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b9461a5fc_0_223:notes"/>
          <p:cNvSpPr>
            <a:spLocks noGrp="1" noRot="1" noChangeAspect="1"/>
          </p:cNvSpPr>
          <p:nvPr>
            <p:ph type="sldImg" idx="2"/>
          </p:nvPr>
        </p:nvSpPr>
        <p:spPr>
          <a:xfrm>
            <a:off x="454025" y="711200"/>
            <a:ext cx="6323013" cy="3556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b9461a5fc_0_223:notes"/>
          <p:cNvSpPr txBox="1">
            <a:spLocks noGrp="1"/>
          </p:cNvSpPr>
          <p:nvPr>
            <p:ph type="body" idx="1"/>
          </p:nvPr>
        </p:nvSpPr>
        <p:spPr>
          <a:xfrm>
            <a:off x="723136" y="4504137"/>
            <a:ext cx="5785094" cy="4267077"/>
          </a:xfrm>
          <a:prstGeom prst="rect">
            <a:avLst/>
          </a:prstGeom>
        </p:spPr>
        <p:txBody>
          <a:bodyPr spcFirstLastPara="1" wrap="square" lIns="95448" tIns="95448" rIns="95448" bIns="95448" anchor="t" anchorCtr="0">
            <a:noAutofit/>
          </a:bodyPr>
          <a:lstStyle/>
          <a:p>
            <a:r>
              <a:rPr lang="fr-CH" dirty="0"/>
              <a:t>11 Patent Attorneys – </a:t>
            </a:r>
            <a:r>
              <a:rPr lang="fr-CH" dirty="0" err="1"/>
              <a:t>European</a:t>
            </a:r>
            <a:r>
              <a:rPr lang="fr-CH" dirty="0"/>
              <a:t> &amp; </a:t>
            </a:r>
            <a:r>
              <a:rPr lang="fr-CH" dirty="0" err="1"/>
              <a:t>Swiss</a:t>
            </a:r>
            <a:r>
              <a:rPr lang="fr-CH" dirty="0"/>
              <a:t> </a:t>
            </a:r>
            <a:r>
              <a:rPr lang="fr-CH" dirty="0" err="1"/>
              <a:t>qualified</a:t>
            </a:r>
            <a:r>
              <a:rPr lang="fr-CH" dirty="0"/>
              <a:t> + </a:t>
            </a:r>
            <a:r>
              <a:rPr lang="fr-CH" dirty="0" err="1"/>
              <a:t>many</a:t>
            </a:r>
            <a:r>
              <a:rPr lang="fr-CH" dirty="0"/>
              <a:t> of </a:t>
            </a:r>
            <a:r>
              <a:rPr lang="fr-CH" dirty="0" err="1"/>
              <a:t>our</a:t>
            </a:r>
            <a:r>
              <a:rPr lang="fr-CH" dirty="0"/>
              <a:t> attorneys are </a:t>
            </a:r>
            <a:r>
              <a:rPr lang="fr-CH" dirty="0" err="1"/>
              <a:t>qualified</a:t>
            </a:r>
            <a:r>
              <a:rPr lang="fr-CH" dirty="0"/>
              <a:t> to practice </a:t>
            </a:r>
            <a:r>
              <a:rPr lang="fr-CH" dirty="0" err="1"/>
              <a:t>before</a:t>
            </a:r>
            <a:r>
              <a:rPr lang="fr-CH" dirty="0"/>
              <a:t> the national patents offices in </a:t>
            </a:r>
            <a:r>
              <a:rPr lang="fr-CH" dirty="0" err="1"/>
              <a:t>European</a:t>
            </a:r>
            <a:r>
              <a:rPr lang="fr-CH" dirty="0"/>
              <a:t> </a:t>
            </a:r>
            <a:r>
              <a:rPr lang="fr-CH" dirty="0" err="1"/>
              <a:t>regions</a:t>
            </a:r>
            <a:r>
              <a:rPr lang="fr-CH" dirty="0"/>
              <a:t> – </a:t>
            </a:r>
          </a:p>
          <a:p>
            <a:r>
              <a:rPr lang="fr-CH" dirty="0"/>
              <a:t>+ 2 </a:t>
            </a:r>
            <a:r>
              <a:rPr lang="fr-CH" dirty="0" err="1"/>
              <a:t>professional</a:t>
            </a:r>
            <a:r>
              <a:rPr lang="fr-CH" dirty="0"/>
              <a:t> patent DB </a:t>
            </a:r>
            <a:r>
              <a:rPr lang="fr-CH" dirty="0" err="1"/>
              <a:t>searchers</a:t>
            </a:r>
            <a:endParaRPr lang="fr-CH" dirty="0"/>
          </a:p>
          <a:p>
            <a:r>
              <a:rPr lang="fr-CH" dirty="0"/>
              <a:t>1 TM attorney. </a:t>
            </a:r>
          </a:p>
          <a:p>
            <a:r>
              <a:rPr lang="fr-CH" dirty="0"/>
              <a:t>2 Attorneys at </a:t>
            </a:r>
            <a:r>
              <a:rPr lang="fr-CH" dirty="0" err="1"/>
              <a:t>law</a:t>
            </a:r>
            <a:r>
              <a:rPr lang="fr-CH" dirty="0"/>
              <a:t> – one of </a:t>
            </a:r>
            <a:r>
              <a:rPr lang="fr-CH" dirty="0" err="1"/>
              <a:t>which</a:t>
            </a:r>
            <a:r>
              <a:rPr lang="fr-CH" dirty="0"/>
              <a:t> </a:t>
            </a:r>
            <a:r>
              <a:rPr lang="fr-CH" dirty="0" err="1"/>
              <a:t>is</a:t>
            </a:r>
            <a:r>
              <a:rPr lang="fr-CH" dirty="0"/>
              <a:t> </a:t>
            </a:r>
            <a:r>
              <a:rPr lang="fr-CH" dirty="0" err="1"/>
              <a:t>specialized</a:t>
            </a:r>
            <a:r>
              <a:rPr lang="fr-CH" dirty="0"/>
              <a:t> in </a:t>
            </a:r>
            <a:r>
              <a:rPr lang="fr-CH" dirty="0" err="1"/>
              <a:t>unfair</a:t>
            </a:r>
            <a:r>
              <a:rPr lang="fr-CH" dirty="0"/>
              <a:t> </a:t>
            </a:r>
            <a:r>
              <a:rPr lang="fr-CH" dirty="0" err="1"/>
              <a:t>competition</a:t>
            </a:r>
            <a:r>
              <a:rPr lang="fr-CH" dirty="0"/>
              <a:t> and data protection</a:t>
            </a:r>
          </a:p>
          <a:p>
            <a:r>
              <a:rPr lang="fr-CH" dirty="0"/>
              <a:t>2 </a:t>
            </a:r>
            <a:r>
              <a:rPr lang="fr-CH" dirty="0" err="1"/>
              <a:t>feberal</a:t>
            </a:r>
            <a:r>
              <a:rPr lang="fr-CH" dirty="0"/>
              <a:t> court </a:t>
            </a:r>
            <a:r>
              <a:rPr lang="fr-CH" dirty="0" err="1"/>
              <a:t>judges</a:t>
            </a:r>
            <a:endParaRPr lang="fr-CH" dirty="0"/>
          </a:p>
          <a:p>
            <a:r>
              <a:rPr lang="fr-CH" dirty="0"/>
              <a:t>2 </a:t>
            </a:r>
            <a:r>
              <a:rPr lang="fr-CH" dirty="0" err="1"/>
              <a:t>Unified</a:t>
            </a:r>
            <a:r>
              <a:rPr lang="fr-CH" dirty="0"/>
              <a:t> Patent Court </a:t>
            </a:r>
            <a:r>
              <a:rPr lang="fr-CH" dirty="0" err="1"/>
              <a:t>representatives</a:t>
            </a:r>
            <a:r>
              <a:rPr lang="fr-CH" dirty="0"/>
              <a:t> </a:t>
            </a:r>
          </a:p>
          <a:p>
            <a:r>
              <a:rPr lang="fr-CH" dirty="0"/>
              <a:t>4 </a:t>
            </a:r>
            <a:r>
              <a:rPr lang="fr-CH" dirty="0" err="1"/>
              <a:t>Innosuisse</a:t>
            </a:r>
            <a:r>
              <a:rPr lang="fr-CH" dirty="0"/>
              <a:t> coaches.</a:t>
            </a:r>
          </a:p>
          <a:p>
            <a:endParaRPr lang="fr-CH" dirty="0"/>
          </a:p>
          <a:p>
            <a:r>
              <a:rPr lang="fr-CH" dirty="0"/>
              <a:t>-Range of </a:t>
            </a:r>
            <a:r>
              <a:rPr lang="fr-CH" dirty="0" err="1"/>
              <a:t>technical</a:t>
            </a:r>
            <a:r>
              <a:rPr lang="fr-CH" dirty="0"/>
              <a:t> backgrounds – engineering -, Biotech, -pharma, </a:t>
            </a:r>
          </a:p>
          <a:p>
            <a:endParaRPr lang="fr-CH" dirty="0"/>
          </a:p>
          <a:p>
            <a:r>
              <a:rPr lang="fr-CH" dirty="0"/>
              <a:t>So </a:t>
            </a:r>
            <a:r>
              <a:rPr lang="fr-CH" dirty="0" err="1"/>
              <a:t>we</a:t>
            </a:r>
            <a:r>
              <a:rPr lang="fr-CH" dirty="0"/>
              <a:t> </a:t>
            </a:r>
            <a:r>
              <a:rPr lang="fr-CH" dirty="0" err="1"/>
              <a:t>really</a:t>
            </a:r>
            <a:r>
              <a:rPr lang="fr-CH" dirty="0"/>
              <a:t> have a </a:t>
            </a:r>
            <a:r>
              <a:rPr lang="fr-CH" dirty="0" err="1"/>
              <a:t>very</a:t>
            </a:r>
            <a:r>
              <a:rPr lang="fr-CH" dirty="0"/>
              <a:t> </a:t>
            </a:r>
            <a:r>
              <a:rPr lang="fr-CH" dirty="0" err="1"/>
              <a:t>strong</a:t>
            </a:r>
            <a:r>
              <a:rPr lang="fr-CH" dirty="0"/>
              <a:t> team!</a:t>
            </a:r>
          </a:p>
          <a:p>
            <a:endParaRPr lang="fr-CH" dirty="0"/>
          </a:p>
          <a:p>
            <a:r>
              <a:rPr lang="fr-CH" dirty="0" err="1"/>
              <a:t>We</a:t>
            </a:r>
            <a:r>
              <a:rPr lang="fr-CH" dirty="0"/>
              <a:t> </a:t>
            </a:r>
            <a:r>
              <a:rPr lang="fr-CH" dirty="0" err="1"/>
              <a:t>work</a:t>
            </a:r>
            <a:r>
              <a:rPr lang="fr-CH" dirty="0"/>
              <a:t> </a:t>
            </a:r>
            <a:r>
              <a:rPr lang="fr-CH" dirty="0" err="1"/>
              <a:t>with</a:t>
            </a:r>
            <a:r>
              <a:rPr lang="fr-CH" dirty="0"/>
              <a:t> </a:t>
            </a:r>
            <a:r>
              <a:rPr lang="fr-CH" dirty="0" err="1"/>
              <a:t>SMEs</a:t>
            </a:r>
            <a:r>
              <a:rPr lang="fr-CH" dirty="0"/>
              <a:t>, </a:t>
            </a:r>
            <a:r>
              <a:rPr lang="fr-CH" dirty="0" err="1"/>
              <a:t>Universities</a:t>
            </a:r>
            <a:r>
              <a:rPr lang="fr-CH" dirty="0"/>
              <a:t>, Large multinational Industries, and Startups.</a:t>
            </a:r>
          </a:p>
          <a:p>
            <a:r>
              <a:rPr lang="fr-CH" dirty="0"/>
              <a:t>-I </a:t>
            </a:r>
            <a:r>
              <a:rPr lang="fr-CH" dirty="0" err="1"/>
              <a:t>would</a:t>
            </a:r>
            <a:r>
              <a:rPr lang="fr-CH" dirty="0"/>
              <a:t> </a:t>
            </a:r>
            <a:r>
              <a:rPr lang="fr-CH" dirty="0" err="1"/>
              <a:t>say</a:t>
            </a:r>
            <a:r>
              <a:rPr lang="fr-CH" dirty="0"/>
              <a:t> </a:t>
            </a:r>
            <a:r>
              <a:rPr lang="fr-CH" dirty="0" err="1"/>
              <a:t>we</a:t>
            </a:r>
            <a:r>
              <a:rPr lang="fr-CH" dirty="0"/>
              <a:t> are </a:t>
            </a:r>
            <a:r>
              <a:rPr lang="fr-CH" dirty="0" err="1"/>
              <a:t>somewhat</a:t>
            </a:r>
            <a:r>
              <a:rPr lang="fr-CH" dirty="0"/>
              <a:t> </a:t>
            </a:r>
            <a:r>
              <a:rPr lang="fr-CH" dirty="0" err="1"/>
              <a:t>specialized</a:t>
            </a:r>
            <a:r>
              <a:rPr lang="fr-CH" dirty="0"/>
              <a:t> in </a:t>
            </a:r>
            <a:r>
              <a:rPr lang="fr-CH" dirty="0" err="1"/>
              <a:t>working</a:t>
            </a:r>
            <a:r>
              <a:rPr lang="fr-CH" dirty="0"/>
              <a:t> </a:t>
            </a:r>
            <a:r>
              <a:rPr lang="fr-CH" dirty="0" err="1"/>
              <a:t>with</a:t>
            </a:r>
            <a:r>
              <a:rPr lang="fr-CH" dirty="0"/>
              <a:t> startups -   </a:t>
            </a:r>
            <a:r>
              <a:rPr lang="fr-CH" dirty="0" err="1"/>
              <a:t>really</a:t>
            </a:r>
            <a:r>
              <a:rPr lang="fr-CH" dirty="0"/>
              <a:t> </a:t>
            </a:r>
            <a:r>
              <a:rPr lang="fr-CH" dirty="0" err="1"/>
              <a:t>what</a:t>
            </a:r>
            <a:r>
              <a:rPr lang="fr-CH" dirty="0"/>
              <a:t> sets P&amp;TS </a:t>
            </a:r>
            <a:r>
              <a:rPr lang="fr-CH" dirty="0" err="1"/>
              <a:t>apart</a:t>
            </a:r>
            <a:r>
              <a:rPr lang="fr-CH" dirty="0"/>
              <a:t> </a:t>
            </a:r>
            <a:r>
              <a:rPr lang="fr-CH" dirty="0" err="1"/>
              <a:t>from</a:t>
            </a:r>
            <a:r>
              <a:rPr lang="fr-CH" dirty="0"/>
              <a:t> </a:t>
            </a:r>
            <a:r>
              <a:rPr lang="fr-CH" dirty="0" err="1"/>
              <a:t>other</a:t>
            </a:r>
            <a:r>
              <a:rPr lang="fr-CH" dirty="0"/>
              <a:t> Patent Law </a:t>
            </a:r>
            <a:r>
              <a:rPr lang="fr-CH" dirty="0" err="1"/>
              <a:t>firms</a:t>
            </a:r>
            <a:r>
              <a:rPr lang="fr-CH" dirty="0"/>
              <a:t>  - As far as I can </a:t>
            </a:r>
            <a:r>
              <a:rPr lang="fr-CH" dirty="0" err="1"/>
              <a:t>recall</a:t>
            </a:r>
            <a:r>
              <a:rPr lang="fr-CH" dirty="0"/>
              <a:t>, large portion of the top 100 startups in </a:t>
            </a:r>
            <a:r>
              <a:rPr lang="fr-CH" dirty="0" err="1"/>
              <a:t>Switzeland</a:t>
            </a:r>
            <a:r>
              <a:rPr lang="fr-CH" dirty="0"/>
              <a:t> </a:t>
            </a:r>
            <a:r>
              <a:rPr lang="fr-CH" dirty="0" err="1"/>
              <a:t>works</a:t>
            </a:r>
            <a:r>
              <a:rPr lang="fr-CH" dirty="0"/>
              <a:t> </a:t>
            </a:r>
            <a:r>
              <a:rPr lang="fr-CH" dirty="0" err="1"/>
              <a:t>with</a:t>
            </a:r>
            <a:r>
              <a:rPr lang="fr-CH" dirty="0"/>
              <a:t> us.</a:t>
            </a:r>
          </a:p>
          <a:p>
            <a:endParaRPr lang="fr-CH" dirty="0"/>
          </a:p>
          <a:p>
            <a:r>
              <a:rPr lang="fr-CH" b="1" dirty="0"/>
              <a:t>Network of Associates </a:t>
            </a:r>
            <a:r>
              <a:rPr lang="fr-CH" dirty="0" err="1"/>
              <a:t>that</a:t>
            </a:r>
            <a:r>
              <a:rPr lang="fr-CH" dirty="0"/>
              <a:t> </a:t>
            </a:r>
            <a:r>
              <a:rPr lang="fr-CH" dirty="0" err="1"/>
              <a:t>we</a:t>
            </a:r>
            <a:r>
              <a:rPr lang="fr-CH" dirty="0"/>
              <a:t> </a:t>
            </a:r>
            <a:r>
              <a:rPr lang="fr-CH" dirty="0" err="1"/>
              <a:t>work</a:t>
            </a:r>
            <a:r>
              <a:rPr lang="fr-CH" dirty="0"/>
              <a:t> </a:t>
            </a:r>
            <a:r>
              <a:rPr lang="fr-CH" dirty="0" err="1"/>
              <a:t>closesly</a:t>
            </a:r>
            <a:r>
              <a:rPr lang="fr-CH" dirty="0"/>
              <a:t> </a:t>
            </a:r>
            <a:r>
              <a:rPr lang="fr-CH" dirty="0" err="1"/>
              <a:t>with</a:t>
            </a:r>
            <a:r>
              <a:rPr lang="fr-CH" dirty="0"/>
              <a:t> in over </a:t>
            </a:r>
            <a:r>
              <a:rPr lang="fr-CH" b="1" dirty="0"/>
              <a:t>80 countries world </a:t>
            </a:r>
            <a:r>
              <a:rPr lang="fr-CH" b="1" dirty="0" err="1"/>
              <a:t>wide</a:t>
            </a:r>
            <a:r>
              <a:rPr lang="fr-CH" b="1" dirty="0"/>
              <a:t> </a:t>
            </a:r>
            <a:r>
              <a:rPr lang="fr-CH" dirty="0"/>
              <a:t>– </a:t>
            </a:r>
            <a:r>
              <a:rPr lang="fr-CH" dirty="0" err="1"/>
              <a:t>so</a:t>
            </a:r>
            <a:r>
              <a:rPr lang="fr-CH" dirty="0"/>
              <a:t> </a:t>
            </a:r>
            <a:r>
              <a:rPr lang="fr-CH" dirty="0" err="1"/>
              <a:t>we</a:t>
            </a:r>
            <a:r>
              <a:rPr lang="fr-CH" dirty="0"/>
              <a:t> </a:t>
            </a:r>
            <a:r>
              <a:rPr lang="fr-CH" dirty="0" err="1"/>
              <a:t>act</a:t>
            </a:r>
            <a:r>
              <a:rPr lang="fr-CH" dirty="0"/>
              <a:t> at the one stop shop to </a:t>
            </a:r>
            <a:r>
              <a:rPr lang="fr-CH" dirty="0" err="1"/>
              <a:t>handle</a:t>
            </a:r>
            <a:r>
              <a:rPr lang="fr-CH" dirty="0"/>
              <a:t> all </a:t>
            </a:r>
            <a:r>
              <a:rPr lang="fr-CH" dirty="0" err="1"/>
              <a:t>your</a:t>
            </a:r>
            <a:r>
              <a:rPr lang="fr-CH" dirty="0"/>
              <a:t> IP </a:t>
            </a:r>
            <a:r>
              <a:rPr lang="fr-CH" dirty="0" err="1"/>
              <a:t>Rights</a:t>
            </a:r>
            <a:r>
              <a:rPr lang="fr-CH" dirty="0"/>
              <a:t> </a:t>
            </a:r>
            <a:r>
              <a:rPr lang="fr-CH" dirty="0" err="1"/>
              <a:t>Globally</a:t>
            </a:r>
            <a:r>
              <a:rPr lang="fr-CH" dirty="0"/>
              <a:t>.</a:t>
            </a:r>
          </a:p>
          <a:p>
            <a:endParaRPr lang="fr-CH" dirty="0"/>
          </a:p>
          <a:p>
            <a:endParaRPr dirty="0"/>
          </a:p>
        </p:txBody>
      </p:sp>
      <p:sp>
        <p:nvSpPr>
          <p:cNvPr id="2" name="Espace réservé du pied de page 1">
            <a:extLst>
              <a:ext uri="{FF2B5EF4-FFF2-40B4-BE49-F238E27FC236}">
                <a16:creationId xmlns:a16="http://schemas.microsoft.com/office/drawing/2014/main" id="{023A2222-1989-1B09-9D1D-D1DF1381E284}"/>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161608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F311FC2-E31E-49A4-8861-BFC4E08E468E}" type="slidenum">
              <a:rPr lang="fr-CH" smtClean="0"/>
              <a:t>4</a:t>
            </a:fld>
            <a:endParaRPr lang="fr-CH"/>
          </a:p>
        </p:txBody>
      </p:sp>
      <p:sp>
        <p:nvSpPr>
          <p:cNvPr id="5" name="Espace réservé du pied de page 4">
            <a:extLst>
              <a:ext uri="{FF2B5EF4-FFF2-40B4-BE49-F238E27FC236}">
                <a16:creationId xmlns:a16="http://schemas.microsoft.com/office/drawing/2014/main" id="{2FE9C06D-256C-B459-A6BA-312397D44A86}"/>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212360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3F311FC2-E31E-49A4-8861-BFC4E08E468E}" type="slidenum">
              <a:rPr lang="fr-CH" smtClean="0"/>
              <a:t>5</a:t>
            </a:fld>
            <a:endParaRPr lang="fr-CH"/>
          </a:p>
        </p:txBody>
      </p:sp>
      <p:sp>
        <p:nvSpPr>
          <p:cNvPr id="5" name="Espace réservé du pied de page 4">
            <a:extLst>
              <a:ext uri="{FF2B5EF4-FFF2-40B4-BE49-F238E27FC236}">
                <a16:creationId xmlns:a16="http://schemas.microsoft.com/office/drawing/2014/main" id="{613CD400-1FCA-8F90-EBE1-BD66498ED761}"/>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335924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p:cNvSpPr>
            <a:spLocks noGrp="1"/>
          </p:cNvSpPr>
          <p:nvPr>
            <p:ph type="sldNum" sz="quarter" idx="5"/>
          </p:nvPr>
        </p:nvSpPr>
        <p:spPr/>
        <p:txBody>
          <a:bodyPr/>
          <a:lstStyle/>
          <a:p>
            <a:fld id="{3F311FC2-E31E-49A4-8861-BFC4E08E468E}" type="slidenum">
              <a:rPr lang="fr-CH" smtClean="0"/>
              <a:t>6</a:t>
            </a:fld>
            <a:endParaRPr lang="fr-CH"/>
          </a:p>
        </p:txBody>
      </p:sp>
      <p:sp>
        <p:nvSpPr>
          <p:cNvPr id="5" name="Espace réservé du pied de page 4">
            <a:extLst>
              <a:ext uri="{FF2B5EF4-FFF2-40B4-BE49-F238E27FC236}">
                <a16:creationId xmlns:a16="http://schemas.microsoft.com/office/drawing/2014/main" id="{C11DE597-3AFD-6F78-573C-6D6E7432BD49}"/>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107824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7B50F-843C-CD3D-E174-F354CE95D2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0C9A70-F3C4-BB55-FB12-EF682E77A5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A1B2CA-ED84-772D-53FA-B6FE8EEE3827}"/>
              </a:ext>
            </a:extLst>
          </p:cNvPr>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a:extLst>
              <a:ext uri="{FF2B5EF4-FFF2-40B4-BE49-F238E27FC236}">
                <a16:creationId xmlns:a16="http://schemas.microsoft.com/office/drawing/2014/main" id="{FE489F6F-1039-0EC5-40E7-1DD673CEA075}"/>
              </a:ext>
            </a:extLst>
          </p:cNvPr>
          <p:cNvSpPr>
            <a:spLocks noGrp="1"/>
          </p:cNvSpPr>
          <p:nvPr>
            <p:ph type="sldNum" sz="quarter" idx="5"/>
          </p:nvPr>
        </p:nvSpPr>
        <p:spPr/>
        <p:txBody>
          <a:bodyPr/>
          <a:lstStyle/>
          <a:p>
            <a:fld id="{3F311FC2-E31E-49A4-8861-BFC4E08E468E}" type="slidenum">
              <a:rPr lang="fr-CH" smtClean="0"/>
              <a:t>7</a:t>
            </a:fld>
            <a:endParaRPr lang="fr-CH"/>
          </a:p>
        </p:txBody>
      </p:sp>
      <p:sp>
        <p:nvSpPr>
          <p:cNvPr id="5" name="Espace réservé du pied de page 4">
            <a:extLst>
              <a:ext uri="{FF2B5EF4-FFF2-40B4-BE49-F238E27FC236}">
                <a16:creationId xmlns:a16="http://schemas.microsoft.com/office/drawing/2014/main" id="{F2269B9F-0494-80C1-BB3F-FD1850410D1D}"/>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339816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407C3-42D6-FECD-C106-0496453894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5B6BD2-8490-6148-8592-398AADB592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F9E150-37F6-E7BA-551B-133986D31087}"/>
              </a:ext>
            </a:extLst>
          </p:cNvPr>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a:extLst>
              <a:ext uri="{FF2B5EF4-FFF2-40B4-BE49-F238E27FC236}">
                <a16:creationId xmlns:a16="http://schemas.microsoft.com/office/drawing/2014/main" id="{41B1EE81-2C97-561D-0E2C-6BFA4BCA4615}"/>
              </a:ext>
            </a:extLst>
          </p:cNvPr>
          <p:cNvSpPr>
            <a:spLocks noGrp="1"/>
          </p:cNvSpPr>
          <p:nvPr>
            <p:ph type="sldNum" sz="quarter" idx="5"/>
          </p:nvPr>
        </p:nvSpPr>
        <p:spPr/>
        <p:txBody>
          <a:bodyPr/>
          <a:lstStyle/>
          <a:p>
            <a:fld id="{3F311FC2-E31E-49A4-8861-BFC4E08E468E}" type="slidenum">
              <a:rPr lang="fr-CH" smtClean="0"/>
              <a:t>8</a:t>
            </a:fld>
            <a:endParaRPr lang="fr-CH"/>
          </a:p>
        </p:txBody>
      </p:sp>
      <p:sp>
        <p:nvSpPr>
          <p:cNvPr id="5" name="Espace réservé du pied de page 4">
            <a:extLst>
              <a:ext uri="{FF2B5EF4-FFF2-40B4-BE49-F238E27FC236}">
                <a16:creationId xmlns:a16="http://schemas.microsoft.com/office/drawing/2014/main" id="{B856A52A-1C21-9E96-7880-08D75A08F6AA}"/>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280247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17BF0-8B74-95FA-7F03-A5C1BB6D2A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63F8E9-DC0D-7867-104F-96BFBED427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542A15-45FE-CBE7-D244-CC14C5312292}"/>
              </a:ext>
            </a:extLst>
          </p:cNvPr>
          <p:cNvSpPr>
            <a:spLocks noGrp="1"/>
          </p:cNvSpPr>
          <p:nvPr>
            <p:ph type="body" idx="1"/>
          </p:nvPr>
        </p:nvSpPr>
        <p:spPr/>
        <p:txBody>
          <a:bodyPr/>
          <a:lstStyle/>
          <a:p>
            <a:r>
              <a:rPr lang="fr-FR" b="0" dirty="0"/>
              <a:t>Pas nécessairement sur la Blockchain Bitcoin.</a:t>
            </a:r>
          </a:p>
          <a:p>
            <a:endParaRPr lang="fr-FR" b="0" dirty="0"/>
          </a:p>
          <a:p>
            <a:endParaRPr lang="fr-CH" b="0" dirty="0"/>
          </a:p>
        </p:txBody>
      </p:sp>
      <p:sp>
        <p:nvSpPr>
          <p:cNvPr id="4" name="Espace réservé du numéro de diapositive 3">
            <a:extLst>
              <a:ext uri="{FF2B5EF4-FFF2-40B4-BE49-F238E27FC236}">
                <a16:creationId xmlns:a16="http://schemas.microsoft.com/office/drawing/2014/main" id="{3B7B98BD-1A7B-00C5-878A-B6F90F012690}"/>
              </a:ext>
            </a:extLst>
          </p:cNvPr>
          <p:cNvSpPr>
            <a:spLocks noGrp="1"/>
          </p:cNvSpPr>
          <p:nvPr>
            <p:ph type="sldNum" sz="quarter" idx="5"/>
          </p:nvPr>
        </p:nvSpPr>
        <p:spPr/>
        <p:txBody>
          <a:bodyPr/>
          <a:lstStyle/>
          <a:p>
            <a:fld id="{3F311FC2-E31E-49A4-8861-BFC4E08E468E}" type="slidenum">
              <a:rPr lang="fr-CH" smtClean="0"/>
              <a:t>9</a:t>
            </a:fld>
            <a:endParaRPr lang="fr-CH"/>
          </a:p>
        </p:txBody>
      </p:sp>
      <p:sp>
        <p:nvSpPr>
          <p:cNvPr id="5" name="Espace réservé du pied de page 4">
            <a:extLst>
              <a:ext uri="{FF2B5EF4-FFF2-40B4-BE49-F238E27FC236}">
                <a16:creationId xmlns:a16="http://schemas.microsoft.com/office/drawing/2014/main" id="{968A0ECB-8CB8-9A25-C2FB-F217783B87CD}"/>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289580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3AD0-0254-5945-39D3-DFA84E044C4D}"/>
              </a:ext>
            </a:extLst>
          </p:cNvPr>
          <p:cNvSpPr>
            <a:spLocks noGrp="1"/>
          </p:cNvSpPr>
          <p:nvPr>
            <p:ph type="ctrTitle"/>
          </p:nvPr>
        </p:nvSpPr>
        <p:spPr>
          <a:xfrm>
            <a:off x="1524000" y="1122363"/>
            <a:ext cx="9144000" cy="2387600"/>
          </a:xfrm>
        </p:spPr>
        <p:txBody>
          <a:bodyPr anchor="b"/>
          <a:lstStyle>
            <a:lvl1pPr algn="ctr">
              <a:defRPr sz="6000">
                <a:latin typeface="Frutiger 45 Light" pitchFamily="2" charset="0"/>
              </a:defRPr>
            </a:lvl1pPr>
          </a:lstStyle>
          <a:p>
            <a:r>
              <a:rPr lang="en-US" dirty="0"/>
              <a:t>Click to edit Master title style</a:t>
            </a:r>
            <a:endParaRPr lang="fr-CH" dirty="0"/>
          </a:p>
        </p:txBody>
      </p:sp>
      <p:sp>
        <p:nvSpPr>
          <p:cNvPr id="3" name="Subtitle 2">
            <a:extLst>
              <a:ext uri="{FF2B5EF4-FFF2-40B4-BE49-F238E27FC236}">
                <a16:creationId xmlns:a16="http://schemas.microsoft.com/office/drawing/2014/main" id="{96E4D9DD-B3AC-AF8C-2A2B-60FC55BCBDD2}"/>
              </a:ext>
            </a:extLst>
          </p:cNvPr>
          <p:cNvSpPr>
            <a:spLocks noGrp="1"/>
          </p:cNvSpPr>
          <p:nvPr>
            <p:ph type="subTitle" idx="1"/>
          </p:nvPr>
        </p:nvSpPr>
        <p:spPr>
          <a:xfrm>
            <a:off x="1524000" y="3602038"/>
            <a:ext cx="9144000" cy="1655762"/>
          </a:xfrm>
        </p:spPr>
        <p:txBody>
          <a:bodyPr/>
          <a:lstStyle>
            <a:lvl1pPr marL="0" indent="0" algn="ctr">
              <a:buNone/>
              <a:defRPr sz="2400">
                <a:latin typeface="Frutiger 55 Roman"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CH" dirty="0"/>
          </a:p>
        </p:txBody>
      </p:sp>
      <p:sp>
        <p:nvSpPr>
          <p:cNvPr id="4" name="Date Placeholder 3">
            <a:extLst>
              <a:ext uri="{FF2B5EF4-FFF2-40B4-BE49-F238E27FC236}">
                <a16:creationId xmlns:a16="http://schemas.microsoft.com/office/drawing/2014/main" id="{2AF1B96B-C29E-1AA0-C4CD-D62DFB627CA4}"/>
              </a:ext>
            </a:extLst>
          </p:cNvPr>
          <p:cNvSpPr>
            <a:spLocks noGrp="1"/>
          </p:cNvSpPr>
          <p:nvPr>
            <p:ph type="dt" sz="half" idx="10"/>
          </p:nvPr>
        </p:nvSpPr>
        <p:spPr/>
        <p:txBody>
          <a:bodyPr/>
          <a:lstStyle/>
          <a:p>
            <a:fld id="{4B63752A-6653-4FB9-B066-ACB9D74B4DF0}" type="datetimeFigureOut">
              <a:rPr lang="fr-CH" smtClean="0"/>
              <a:t>04.07.25</a:t>
            </a:fld>
            <a:endParaRPr lang="fr-CH"/>
          </a:p>
        </p:txBody>
      </p:sp>
      <p:sp>
        <p:nvSpPr>
          <p:cNvPr id="5" name="Footer Placeholder 4">
            <a:extLst>
              <a:ext uri="{FF2B5EF4-FFF2-40B4-BE49-F238E27FC236}">
                <a16:creationId xmlns:a16="http://schemas.microsoft.com/office/drawing/2014/main" id="{41325BA5-83CF-A8BB-9EF1-40A2094DBAD7}"/>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DA3A69DC-63B2-8B6A-5129-DD65B91AB497}"/>
              </a:ext>
            </a:extLst>
          </p:cNvPr>
          <p:cNvSpPr>
            <a:spLocks noGrp="1"/>
          </p:cNvSpPr>
          <p:nvPr>
            <p:ph type="sldNum" sz="quarter" idx="12"/>
          </p:nvPr>
        </p:nvSpPr>
        <p:spPr/>
        <p:txBody>
          <a:bodyPr/>
          <a:lstStyle/>
          <a:p>
            <a:fld id="{11248EAA-F9C7-40B1-877C-CB2F5A820552}" type="slidenum">
              <a:rPr lang="fr-CH" smtClean="0"/>
              <a:t>‹N°›</a:t>
            </a:fld>
            <a:endParaRPr lang="fr-CH"/>
          </a:p>
        </p:txBody>
      </p:sp>
    </p:spTree>
    <p:extLst>
      <p:ext uri="{BB962C8B-B14F-4D97-AF65-F5344CB8AC3E}">
        <p14:creationId xmlns:p14="http://schemas.microsoft.com/office/powerpoint/2010/main" val="287865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C55A3C-5767-4844-A0A3-83778C2E5409}" type="datetime1">
              <a:rPr lang="en-US" smtClean="0"/>
              <a:t>7/4/2025</a:t>
            </a:fld>
            <a:endParaRPr lang="en-US" dirty="0"/>
          </a:p>
        </p:txBody>
      </p:sp>
      <p:sp>
        <p:nvSpPr>
          <p:cNvPr id="5" name="Footer Placeholder 4"/>
          <p:cNvSpPr>
            <a:spLocks noGrp="1"/>
          </p:cNvSpPr>
          <p:nvPr>
            <p:ph type="ftr" sz="quarter" idx="11"/>
          </p:nvPr>
        </p:nvSpPr>
        <p:spPr/>
        <p:txBody>
          <a:bodyPr/>
          <a:lstStyle>
            <a:lvl1pPr>
              <a:defRPr>
                <a:effectLst/>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5552032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Ref idx="1001">
        <a:schemeClr val="bg1"/>
      </p:bgRef>
    </p:bg>
    <p:spTree>
      <p:nvGrpSpPr>
        <p:cNvPr id="1" name="Shape 43"/>
        <p:cNvGrpSpPr/>
        <p:nvPr/>
      </p:nvGrpSpPr>
      <p:grpSpPr>
        <a:xfrm>
          <a:off x="0" y="0"/>
          <a:ext cx="0" cy="0"/>
          <a:chOff x="0" y="0"/>
          <a:chExt cx="0" cy="0"/>
        </a:xfrm>
      </p:grpSpPr>
      <p:sp>
        <p:nvSpPr>
          <p:cNvPr id="47" name="Google Shape;47;p4"/>
          <p:cNvSpPr txBox="1">
            <a:spLocks noGrp="1"/>
          </p:cNvSpPr>
          <p:nvPr>
            <p:ph type="title"/>
          </p:nvPr>
        </p:nvSpPr>
        <p:spPr>
          <a:xfrm>
            <a:off x="972600"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dirty="0"/>
          </a:p>
        </p:txBody>
      </p:sp>
      <p:sp>
        <p:nvSpPr>
          <p:cNvPr id="48" name="Google Shape;48;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fr-CH" smtClean="0"/>
              <a:pPr/>
              <a:t>‹N°›</a:t>
            </a:fld>
            <a:endParaRPr lang="fr-CH"/>
          </a:p>
        </p:txBody>
      </p:sp>
    </p:spTree>
    <p:extLst>
      <p:ext uri="{BB962C8B-B14F-4D97-AF65-F5344CB8AC3E}">
        <p14:creationId xmlns:p14="http://schemas.microsoft.com/office/powerpoint/2010/main" val="16313392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79F1-C64C-9072-A4C5-3A9C2DD66677}"/>
              </a:ext>
            </a:extLst>
          </p:cNvPr>
          <p:cNvSpPr>
            <a:spLocks noGrp="1"/>
          </p:cNvSpPr>
          <p:nvPr>
            <p:ph type="title"/>
          </p:nvPr>
        </p:nvSpPr>
        <p:spPr>
          <a:xfrm>
            <a:off x="838200" y="8730"/>
            <a:ext cx="10515600" cy="1325563"/>
          </a:xfrm>
        </p:spPr>
        <p:txBody>
          <a:bodyPr/>
          <a:lstStyle/>
          <a:p>
            <a:r>
              <a:rPr lang="en-US" dirty="0"/>
              <a:t>Click to edit Master title style</a:t>
            </a:r>
            <a:endParaRPr lang="fr-CH" dirty="0"/>
          </a:p>
        </p:txBody>
      </p:sp>
      <p:sp>
        <p:nvSpPr>
          <p:cNvPr id="3" name="Content Placeholder 2">
            <a:extLst>
              <a:ext uri="{FF2B5EF4-FFF2-40B4-BE49-F238E27FC236}">
                <a16:creationId xmlns:a16="http://schemas.microsoft.com/office/drawing/2014/main" id="{BDD94FAB-C1DD-2C2B-8A9B-18E1C9208209}"/>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Content Placeholder 3">
            <a:extLst>
              <a:ext uri="{FF2B5EF4-FFF2-40B4-BE49-F238E27FC236}">
                <a16:creationId xmlns:a16="http://schemas.microsoft.com/office/drawing/2014/main" id="{F8BE7DBE-E852-30BF-F8B8-D4FF3BC3031B}"/>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5" name="Date Placeholder 4">
            <a:extLst>
              <a:ext uri="{FF2B5EF4-FFF2-40B4-BE49-F238E27FC236}">
                <a16:creationId xmlns:a16="http://schemas.microsoft.com/office/drawing/2014/main" id="{12E822DF-175F-CF81-76AB-417C140F1B88}"/>
              </a:ext>
            </a:extLst>
          </p:cNvPr>
          <p:cNvSpPr>
            <a:spLocks noGrp="1"/>
          </p:cNvSpPr>
          <p:nvPr>
            <p:ph type="dt" sz="half" idx="10"/>
          </p:nvPr>
        </p:nvSpPr>
        <p:spPr/>
        <p:txBody>
          <a:bodyPr/>
          <a:lstStyle/>
          <a:p>
            <a:fld id="{4B63752A-6653-4FB9-B066-ACB9D74B4DF0}" type="datetimeFigureOut">
              <a:rPr lang="fr-CH" smtClean="0"/>
              <a:t>04.07.25</a:t>
            </a:fld>
            <a:endParaRPr lang="fr-CH"/>
          </a:p>
        </p:txBody>
      </p:sp>
      <p:sp>
        <p:nvSpPr>
          <p:cNvPr id="6" name="Footer Placeholder 5">
            <a:extLst>
              <a:ext uri="{FF2B5EF4-FFF2-40B4-BE49-F238E27FC236}">
                <a16:creationId xmlns:a16="http://schemas.microsoft.com/office/drawing/2014/main" id="{6A3E396C-39B1-46A5-C1AC-DBCDDFE4D894}"/>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EE839DDB-EE48-B7F9-BEBA-54D8C8021462}"/>
              </a:ext>
            </a:extLst>
          </p:cNvPr>
          <p:cNvSpPr>
            <a:spLocks noGrp="1"/>
          </p:cNvSpPr>
          <p:nvPr>
            <p:ph type="sldNum" sz="quarter" idx="12"/>
          </p:nvPr>
        </p:nvSpPr>
        <p:spPr/>
        <p:txBody>
          <a:bodyPr/>
          <a:lstStyle/>
          <a:p>
            <a:fld id="{11248EAA-F9C7-40B1-877C-CB2F5A820552}" type="slidenum">
              <a:rPr lang="fr-CH" smtClean="0"/>
              <a:t>‹N°›</a:t>
            </a:fld>
            <a:endParaRPr lang="fr-CH"/>
          </a:p>
        </p:txBody>
      </p:sp>
    </p:spTree>
    <p:extLst>
      <p:ext uri="{BB962C8B-B14F-4D97-AF65-F5344CB8AC3E}">
        <p14:creationId xmlns:p14="http://schemas.microsoft.com/office/powerpoint/2010/main" val="31230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3669-BA0B-610E-C29A-CDA334FEDF5A}"/>
              </a:ext>
            </a:extLst>
          </p:cNvPr>
          <p:cNvSpPr>
            <a:spLocks noGrp="1"/>
          </p:cNvSpPr>
          <p:nvPr>
            <p:ph type="title"/>
          </p:nvPr>
        </p:nvSpPr>
        <p:spPr/>
        <p:txBody>
          <a:bodyPr/>
          <a:lstStyle/>
          <a:p>
            <a:r>
              <a:rPr lang="en-US" dirty="0"/>
              <a:t>Click to edit Master title style</a:t>
            </a:r>
            <a:endParaRPr lang="fr-CH" dirty="0"/>
          </a:p>
        </p:txBody>
      </p:sp>
      <p:sp>
        <p:nvSpPr>
          <p:cNvPr id="3" name="Date Placeholder 2">
            <a:extLst>
              <a:ext uri="{FF2B5EF4-FFF2-40B4-BE49-F238E27FC236}">
                <a16:creationId xmlns:a16="http://schemas.microsoft.com/office/drawing/2014/main" id="{8D649554-144B-E8FE-26AA-1ADC7B5CAFBD}"/>
              </a:ext>
            </a:extLst>
          </p:cNvPr>
          <p:cNvSpPr>
            <a:spLocks noGrp="1"/>
          </p:cNvSpPr>
          <p:nvPr>
            <p:ph type="dt" sz="half" idx="10"/>
          </p:nvPr>
        </p:nvSpPr>
        <p:spPr/>
        <p:txBody>
          <a:bodyPr/>
          <a:lstStyle/>
          <a:p>
            <a:fld id="{4B63752A-6653-4FB9-B066-ACB9D74B4DF0}" type="datetimeFigureOut">
              <a:rPr lang="fr-CH" smtClean="0"/>
              <a:t>04.07.25</a:t>
            </a:fld>
            <a:endParaRPr lang="fr-CH"/>
          </a:p>
        </p:txBody>
      </p:sp>
      <p:sp>
        <p:nvSpPr>
          <p:cNvPr id="4" name="Footer Placeholder 3">
            <a:extLst>
              <a:ext uri="{FF2B5EF4-FFF2-40B4-BE49-F238E27FC236}">
                <a16:creationId xmlns:a16="http://schemas.microsoft.com/office/drawing/2014/main" id="{19934EC4-D6FF-55AB-704A-5CD1E2C07358}"/>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133F0EEE-D924-FD22-0A6D-AB9DE8A0FBEF}"/>
              </a:ext>
            </a:extLst>
          </p:cNvPr>
          <p:cNvSpPr>
            <a:spLocks noGrp="1"/>
          </p:cNvSpPr>
          <p:nvPr>
            <p:ph type="sldNum" sz="quarter" idx="12"/>
          </p:nvPr>
        </p:nvSpPr>
        <p:spPr/>
        <p:txBody>
          <a:bodyPr/>
          <a:lstStyle/>
          <a:p>
            <a:fld id="{11248EAA-F9C7-40B1-877C-CB2F5A820552}" type="slidenum">
              <a:rPr lang="fr-CH" smtClean="0"/>
              <a:t>‹N°›</a:t>
            </a:fld>
            <a:endParaRPr lang="fr-CH"/>
          </a:p>
        </p:txBody>
      </p:sp>
    </p:spTree>
    <p:extLst>
      <p:ext uri="{BB962C8B-B14F-4D97-AF65-F5344CB8AC3E}">
        <p14:creationId xmlns:p14="http://schemas.microsoft.com/office/powerpoint/2010/main" val="47148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14FD2B-3BEA-8BB0-B54A-FAA98F014022}"/>
              </a:ext>
            </a:extLst>
          </p:cNvPr>
          <p:cNvSpPr>
            <a:spLocks noGrp="1"/>
          </p:cNvSpPr>
          <p:nvPr>
            <p:ph type="dt" sz="half" idx="10"/>
          </p:nvPr>
        </p:nvSpPr>
        <p:spPr/>
        <p:txBody>
          <a:bodyPr/>
          <a:lstStyle/>
          <a:p>
            <a:fld id="{4B63752A-6653-4FB9-B066-ACB9D74B4DF0}" type="datetimeFigureOut">
              <a:rPr lang="fr-CH" smtClean="0"/>
              <a:t>04.07.25</a:t>
            </a:fld>
            <a:endParaRPr lang="fr-CH"/>
          </a:p>
        </p:txBody>
      </p:sp>
      <p:sp>
        <p:nvSpPr>
          <p:cNvPr id="3" name="Footer Placeholder 2">
            <a:extLst>
              <a:ext uri="{FF2B5EF4-FFF2-40B4-BE49-F238E27FC236}">
                <a16:creationId xmlns:a16="http://schemas.microsoft.com/office/drawing/2014/main" id="{44FA51D1-5E3E-B25B-1A8B-3C65644E982A}"/>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C856B534-834D-E116-8230-876A9BF4A152}"/>
              </a:ext>
            </a:extLst>
          </p:cNvPr>
          <p:cNvSpPr>
            <a:spLocks noGrp="1"/>
          </p:cNvSpPr>
          <p:nvPr>
            <p:ph type="sldNum" sz="quarter" idx="12"/>
          </p:nvPr>
        </p:nvSpPr>
        <p:spPr/>
        <p:txBody>
          <a:bodyPr/>
          <a:lstStyle/>
          <a:p>
            <a:fld id="{11248EAA-F9C7-40B1-877C-CB2F5A820552}" type="slidenum">
              <a:rPr lang="fr-CH" smtClean="0"/>
              <a:t>‹N°›</a:t>
            </a:fld>
            <a:endParaRPr lang="fr-CH"/>
          </a:p>
        </p:txBody>
      </p:sp>
    </p:spTree>
    <p:extLst>
      <p:ext uri="{BB962C8B-B14F-4D97-AF65-F5344CB8AC3E}">
        <p14:creationId xmlns:p14="http://schemas.microsoft.com/office/powerpoint/2010/main" val="298031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8882-4ECC-2D59-D203-6E997C343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BB42D967-62F0-811E-D23F-2C50647F6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Text Placeholder 3">
            <a:extLst>
              <a:ext uri="{FF2B5EF4-FFF2-40B4-BE49-F238E27FC236}">
                <a16:creationId xmlns:a16="http://schemas.microsoft.com/office/drawing/2014/main" id="{0E6306DC-2BE9-752D-8FE5-F32802131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563FBBB-7C6D-D55A-CEC2-7E7A1723C77E}"/>
              </a:ext>
            </a:extLst>
          </p:cNvPr>
          <p:cNvSpPr>
            <a:spLocks noGrp="1"/>
          </p:cNvSpPr>
          <p:nvPr>
            <p:ph type="dt" sz="half" idx="10"/>
          </p:nvPr>
        </p:nvSpPr>
        <p:spPr/>
        <p:txBody>
          <a:bodyPr/>
          <a:lstStyle/>
          <a:p>
            <a:fld id="{4B63752A-6653-4FB9-B066-ACB9D74B4DF0}" type="datetimeFigureOut">
              <a:rPr lang="fr-CH" smtClean="0"/>
              <a:t>04.07.25</a:t>
            </a:fld>
            <a:endParaRPr lang="fr-CH"/>
          </a:p>
        </p:txBody>
      </p:sp>
      <p:sp>
        <p:nvSpPr>
          <p:cNvPr id="6" name="Footer Placeholder 5">
            <a:extLst>
              <a:ext uri="{FF2B5EF4-FFF2-40B4-BE49-F238E27FC236}">
                <a16:creationId xmlns:a16="http://schemas.microsoft.com/office/drawing/2014/main" id="{D506779D-6D79-1D80-6E59-3AB2E7909E03}"/>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88F29CD5-D24F-E04D-7321-BB9F6E20605A}"/>
              </a:ext>
            </a:extLst>
          </p:cNvPr>
          <p:cNvSpPr>
            <a:spLocks noGrp="1"/>
          </p:cNvSpPr>
          <p:nvPr>
            <p:ph type="sldNum" sz="quarter" idx="12"/>
          </p:nvPr>
        </p:nvSpPr>
        <p:spPr/>
        <p:txBody>
          <a:bodyPr/>
          <a:lstStyle/>
          <a:p>
            <a:fld id="{11248EAA-F9C7-40B1-877C-CB2F5A820552}" type="slidenum">
              <a:rPr lang="fr-CH" smtClean="0"/>
              <a:t>‹N°›</a:t>
            </a:fld>
            <a:endParaRPr lang="fr-CH"/>
          </a:p>
        </p:txBody>
      </p:sp>
    </p:spTree>
    <p:extLst>
      <p:ext uri="{BB962C8B-B14F-4D97-AF65-F5344CB8AC3E}">
        <p14:creationId xmlns:p14="http://schemas.microsoft.com/office/powerpoint/2010/main" val="412963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931F-84FC-9D0A-55E9-7EDB94A7B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2E44E539-F570-CB3E-AEC5-64EEA074B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CAC0FE85-D3AE-7CE3-7DA5-DA4BD7287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A0A010-CE11-A41C-6432-223FE57F1E55}"/>
              </a:ext>
            </a:extLst>
          </p:cNvPr>
          <p:cNvSpPr>
            <a:spLocks noGrp="1"/>
          </p:cNvSpPr>
          <p:nvPr>
            <p:ph type="dt" sz="half" idx="10"/>
          </p:nvPr>
        </p:nvSpPr>
        <p:spPr/>
        <p:txBody>
          <a:bodyPr/>
          <a:lstStyle/>
          <a:p>
            <a:fld id="{4B63752A-6653-4FB9-B066-ACB9D74B4DF0}" type="datetimeFigureOut">
              <a:rPr lang="fr-CH" smtClean="0"/>
              <a:t>04.07.25</a:t>
            </a:fld>
            <a:endParaRPr lang="fr-CH"/>
          </a:p>
        </p:txBody>
      </p:sp>
      <p:sp>
        <p:nvSpPr>
          <p:cNvPr id="6" name="Footer Placeholder 5">
            <a:extLst>
              <a:ext uri="{FF2B5EF4-FFF2-40B4-BE49-F238E27FC236}">
                <a16:creationId xmlns:a16="http://schemas.microsoft.com/office/drawing/2014/main" id="{43D70918-3362-B1E1-2D88-6004BCFCDB44}"/>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2186835D-2350-F37D-8C97-A013EBB207A9}"/>
              </a:ext>
            </a:extLst>
          </p:cNvPr>
          <p:cNvSpPr>
            <a:spLocks noGrp="1"/>
          </p:cNvSpPr>
          <p:nvPr>
            <p:ph type="sldNum" sz="quarter" idx="12"/>
          </p:nvPr>
        </p:nvSpPr>
        <p:spPr/>
        <p:txBody>
          <a:bodyPr/>
          <a:lstStyle/>
          <a:p>
            <a:fld id="{11248EAA-F9C7-40B1-877C-CB2F5A820552}" type="slidenum">
              <a:rPr lang="fr-CH" smtClean="0"/>
              <a:t>‹N°›</a:t>
            </a:fld>
            <a:endParaRPr lang="fr-CH"/>
          </a:p>
        </p:txBody>
      </p:sp>
    </p:spTree>
    <p:extLst>
      <p:ext uri="{BB962C8B-B14F-4D97-AF65-F5344CB8AC3E}">
        <p14:creationId xmlns:p14="http://schemas.microsoft.com/office/powerpoint/2010/main" val="147700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AD461A9-3527-7A4F-8BE0-1A26FAD74390}"/>
              </a:ext>
            </a:extLst>
          </p:cNvPr>
          <p:cNvSpPr>
            <a:spLocks noGrp="1"/>
          </p:cNvSpPr>
          <p:nvPr>
            <p:ph type="body" sz="quarter" idx="13"/>
          </p:nvPr>
        </p:nvSpPr>
        <p:spPr>
          <a:xfrm>
            <a:off x="1981200" y="1274111"/>
            <a:ext cx="5029200" cy="492443"/>
          </a:xfrm>
        </p:spPr>
        <p:txBody>
          <a:bodyPr/>
          <a:lstStyle>
            <a:lvl1pPr>
              <a:defRPr sz="3200" b="0" cap="all" baseline="0">
                <a:solidFill>
                  <a:schemeClr val="bg1"/>
                </a:solidFill>
                <a:latin typeface="+mn-lt"/>
              </a:defRPr>
            </a:lvl1p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13A9327A-4774-2241-B8CE-EFE8FD1577C1}"/>
              </a:ext>
            </a:extLst>
          </p:cNvPr>
          <p:cNvSpPr>
            <a:spLocks noGrp="1"/>
          </p:cNvSpPr>
          <p:nvPr>
            <p:ph type="body" sz="quarter" idx="14" hasCustomPrompt="1"/>
          </p:nvPr>
        </p:nvSpPr>
        <p:spPr>
          <a:xfrm>
            <a:off x="1981200" y="1753662"/>
            <a:ext cx="5029200" cy="492443"/>
          </a:xfrm>
        </p:spPr>
        <p:txBody>
          <a:bodyPr/>
          <a:lstStyle>
            <a:lvl1pPr>
              <a:defRPr sz="3200" b="0" cap="all" baseline="0">
                <a:solidFill>
                  <a:schemeClr val="bg1"/>
                </a:solidFill>
                <a:latin typeface="+mn-lt"/>
              </a:defRPr>
            </a:lvl1pPr>
          </a:lstStyle>
          <a:p>
            <a:pPr lvl="0"/>
            <a:r>
              <a:rPr lang="fr-FR" dirty="0"/>
              <a:t>a</a:t>
            </a:r>
          </a:p>
        </p:txBody>
      </p:sp>
      <p:sp>
        <p:nvSpPr>
          <p:cNvPr id="15" name="Espace réservé du texte 4">
            <a:extLst>
              <a:ext uri="{FF2B5EF4-FFF2-40B4-BE49-F238E27FC236}">
                <a16:creationId xmlns:a16="http://schemas.microsoft.com/office/drawing/2014/main" id="{B51754BE-3B9F-D843-B37F-C94A4DDC3599}"/>
              </a:ext>
            </a:extLst>
          </p:cNvPr>
          <p:cNvSpPr>
            <a:spLocks noGrp="1"/>
          </p:cNvSpPr>
          <p:nvPr>
            <p:ph type="body" sz="quarter" idx="15" hasCustomPrompt="1"/>
          </p:nvPr>
        </p:nvSpPr>
        <p:spPr>
          <a:xfrm>
            <a:off x="1981200" y="2462600"/>
            <a:ext cx="1879600" cy="276999"/>
          </a:xfrm>
        </p:spPr>
        <p:txBody>
          <a:bodyPr/>
          <a:lstStyle>
            <a:lvl1pPr>
              <a:defRPr sz="1800" cap="all" baseline="0">
                <a:solidFill>
                  <a:schemeClr val="bg1"/>
                </a:solidFill>
                <a:latin typeface="+mn-lt"/>
              </a:defRPr>
            </a:lvl1pPr>
          </a:lstStyle>
          <a:p>
            <a:pPr lvl="0"/>
            <a:fld id="{2FBD74E1-9E75-0646-B454-5038263174A4}" type="datetime1">
              <a:rPr lang="fr-CH" smtClean="0"/>
              <a:t>06.09.19</a:t>
            </a:fld>
            <a:endParaRPr lang="fr-FR" dirty="0"/>
          </a:p>
        </p:txBody>
      </p:sp>
    </p:spTree>
    <p:extLst>
      <p:ext uri="{BB962C8B-B14F-4D97-AF65-F5344CB8AC3E}">
        <p14:creationId xmlns:p14="http://schemas.microsoft.com/office/powerpoint/2010/main" val="392192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Texte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1099071"/>
            <a:ext cx="7349067" cy="443198"/>
          </a:xfrm>
          <a:prstGeom prst="rect">
            <a:avLst/>
          </a:prstGeom>
        </p:spPr>
        <p:txBody>
          <a:bodyPr wrap="square" lIns="0" tIns="0" rIns="0" bIns="0">
            <a:spAutoFit/>
          </a:bodyPr>
          <a:lstStyle>
            <a:lvl1pPr>
              <a:defRPr sz="3200" b="0" i="0" cap="all" baseline="0">
                <a:solidFill>
                  <a:srgbClr val="143F5E"/>
                </a:solidFill>
                <a:latin typeface="+mn-lt"/>
              </a:defRPr>
            </a:lvl1pPr>
          </a:lstStyle>
          <a:p>
            <a:endParaRPr dirty="0"/>
          </a:p>
        </p:txBody>
      </p:sp>
      <p:sp>
        <p:nvSpPr>
          <p:cNvPr id="3" name="Holder 3"/>
          <p:cNvSpPr>
            <a:spLocks noGrp="1"/>
          </p:cNvSpPr>
          <p:nvPr>
            <p:ph type="subTitle" idx="4"/>
          </p:nvPr>
        </p:nvSpPr>
        <p:spPr>
          <a:xfrm>
            <a:off x="1219200" y="1853456"/>
            <a:ext cx="4368800" cy="276999"/>
          </a:xfrm>
          <a:prstGeom prst="rect">
            <a:avLst/>
          </a:prstGeom>
        </p:spPr>
        <p:txBody>
          <a:bodyPr wrap="square" lIns="0" tIns="0" rIns="0" bIns="0">
            <a:spAutoFit/>
          </a:bodyPr>
          <a:lstStyle>
            <a:lvl1pPr>
              <a:spcAft>
                <a:spcPts val="1200"/>
              </a:spcAft>
              <a:defRPr sz="2000" b="0" cap="none" baseline="0">
                <a:solidFill>
                  <a:srgbClr val="666666"/>
                </a:solidFill>
                <a:latin typeface="+mn-lt"/>
              </a:defRPr>
            </a:lvl1pPr>
          </a:lstStyle>
          <a:p>
            <a:endParaRPr lang="fr-CH" dirty="0"/>
          </a:p>
        </p:txBody>
      </p:sp>
      <p:pic>
        <p:nvPicPr>
          <p:cNvPr id="43" name="Image 42">
            <a:extLst>
              <a:ext uri="{FF2B5EF4-FFF2-40B4-BE49-F238E27FC236}">
                <a16:creationId xmlns:a16="http://schemas.microsoft.com/office/drawing/2014/main" id="{AFA7C71E-6D0E-3A4C-BBCB-94A9166D98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71888" y="6572004"/>
            <a:ext cx="812113" cy="209796"/>
          </a:xfrm>
          <a:prstGeom prst="rect">
            <a:avLst/>
          </a:prstGeom>
        </p:spPr>
      </p:pic>
    </p:spTree>
    <p:extLst>
      <p:ext uri="{BB962C8B-B14F-4D97-AF65-F5344CB8AC3E}">
        <p14:creationId xmlns:p14="http://schemas.microsoft.com/office/powerpoint/2010/main" val="238162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Slide Tex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219200" y="1099070"/>
            <a:ext cx="7349067" cy="443198"/>
          </a:xfrm>
          <a:prstGeom prst="rect">
            <a:avLst/>
          </a:prstGeom>
        </p:spPr>
        <p:txBody>
          <a:bodyPr wrap="square" lIns="0" tIns="0" rIns="0" bIns="0">
            <a:spAutoFit/>
          </a:bodyPr>
          <a:lstStyle>
            <a:lvl1pPr>
              <a:defRPr sz="3200" b="0" i="0" cap="all" baseline="0">
                <a:solidFill>
                  <a:srgbClr val="143F5E"/>
                </a:solidFill>
                <a:latin typeface="Frutiger 55 Roman" panose="00000400000000000000" pitchFamily="2" charset="0"/>
              </a:defRPr>
            </a:lvl1pPr>
          </a:lstStyle>
          <a:p>
            <a:r>
              <a:rPr lang="fr-CH" dirty="0"/>
              <a:t>Notre métier</a:t>
            </a:r>
            <a:endParaRPr dirty="0"/>
          </a:p>
        </p:txBody>
      </p:sp>
      <p:sp>
        <p:nvSpPr>
          <p:cNvPr id="3" name="Holder 3"/>
          <p:cNvSpPr>
            <a:spLocks noGrp="1"/>
          </p:cNvSpPr>
          <p:nvPr>
            <p:ph type="subTitle" idx="4" hasCustomPrompt="1"/>
          </p:nvPr>
        </p:nvSpPr>
        <p:spPr>
          <a:xfrm>
            <a:off x="1219200" y="1853455"/>
            <a:ext cx="8534400" cy="720197"/>
          </a:xfrm>
          <a:prstGeom prst="rect">
            <a:avLst/>
          </a:prstGeom>
        </p:spPr>
        <p:txBody>
          <a:bodyPr wrap="square" lIns="0" tIns="0" rIns="0" bIns="0">
            <a:spAutoFit/>
          </a:bodyPr>
          <a:lstStyle>
            <a:lvl1pPr>
              <a:defRPr sz="2600" b="0" cap="none" baseline="0">
                <a:solidFill>
                  <a:srgbClr val="143F5E"/>
                </a:solidFill>
                <a:latin typeface="Frutiger 55 Roman" panose="00000400000000000000" pitchFamily="2" charset="0"/>
              </a:defRPr>
            </a:lvl1pPr>
          </a:lstStyle>
          <a:p>
            <a:r>
              <a:rPr lang="fr-CH" dirty="0"/>
              <a:t>Nous aidons des sociétés innovantes, généralement en Suisse, à protéger et valoriser leurs innovations.</a:t>
            </a:r>
            <a:endParaRPr dirty="0"/>
          </a:p>
        </p:txBody>
      </p:sp>
      <p:pic>
        <p:nvPicPr>
          <p:cNvPr id="43" name="Image 42">
            <a:extLst>
              <a:ext uri="{FF2B5EF4-FFF2-40B4-BE49-F238E27FC236}">
                <a16:creationId xmlns:a16="http://schemas.microsoft.com/office/drawing/2014/main" id="{AFA7C71E-6D0E-3A4C-BBCB-94A9166D9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1888" y="6572004"/>
            <a:ext cx="812113" cy="209796"/>
          </a:xfrm>
          <a:prstGeom prst="rect">
            <a:avLst/>
          </a:prstGeom>
        </p:spPr>
      </p:pic>
    </p:spTree>
    <p:extLst>
      <p:ext uri="{BB962C8B-B14F-4D97-AF65-F5344CB8AC3E}">
        <p14:creationId xmlns:p14="http://schemas.microsoft.com/office/powerpoint/2010/main" val="24339299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19E25-7EA5-2C3E-7FB1-AA20556496B5}"/>
              </a:ext>
            </a:extLst>
          </p:cNvPr>
          <p:cNvSpPr>
            <a:spLocks noGrp="1"/>
          </p:cNvSpPr>
          <p:nvPr>
            <p:ph type="title"/>
          </p:nvPr>
        </p:nvSpPr>
        <p:spPr>
          <a:xfrm>
            <a:off x="838200" y="3175"/>
            <a:ext cx="10515600" cy="1325563"/>
          </a:xfrm>
          <a:prstGeom prst="rect">
            <a:avLst/>
          </a:prstGeom>
        </p:spPr>
        <p:txBody>
          <a:bodyPr vert="horz" lIns="91440" tIns="45720" rIns="91440" bIns="45720" rtlCol="0" anchor="ctr">
            <a:normAutofit/>
          </a:bodyPr>
          <a:lstStyle/>
          <a:p>
            <a:r>
              <a:rPr lang="en-US" dirty="0"/>
              <a:t>Click to edit Master title style</a:t>
            </a:r>
            <a:endParaRPr lang="fr-CH" dirty="0"/>
          </a:p>
        </p:txBody>
      </p:sp>
      <p:sp>
        <p:nvSpPr>
          <p:cNvPr id="3" name="Text Placeholder 2">
            <a:extLst>
              <a:ext uri="{FF2B5EF4-FFF2-40B4-BE49-F238E27FC236}">
                <a16:creationId xmlns:a16="http://schemas.microsoft.com/office/drawing/2014/main" id="{55E2E217-5448-842F-BED2-995896054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H" dirty="0"/>
          </a:p>
        </p:txBody>
      </p:sp>
      <p:sp>
        <p:nvSpPr>
          <p:cNvPr id="4" name="Date Placeholder 3">
            <a:extLst>
              <a:ext uri="{FF2B5EF4-FFF2-40B4-BE49-F238E27FC236}">
                <a16:creationId xmlns:a16="http://schemas.microsoft.com/office/drawing/2014/main" id="{5453AFCE-58E3-D69C-1F9E-DB7E8FD76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utiger 55 Roman" panose="00000400000000000000" pitchFamily="2" charset="0"/>
              </a:defRPr>
            </a:lvl1pPr>
          </a:lstStyle>
          <a:p>
            <a:fld id="{4B63752A-6653-4FB9-B066-ACB9D74B4DF0}" type="datetimeFigureOut">
              <a:rPr lang="fr-CH" smtClean="0"/>
              <a:pPr/>
              <a:t>04.07.25</a:t>
            </a:fld>
            <a:endParaRPr lang="fr-CH"/>
          </a:p>
        </p:txBody>
      </p:sp>
      <p:sp>
        <p:nvSpPr>
          <p:cNvPr id="5" name="Footer Placeholder 4">
            <a:extLst>
              <a:ext uri="{FF2B5EF4-FFF2-40B4-BE49-F238E27FC236}">
                <a16:creationId xmlns:a16="http://schemas.microsoft.com/office/drawing/2014/main" id="{E881670F-F428-C490-FB21-D26146AA7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utiger 55 Roman" panose="00000400000000000000" pitchFamily="2" charset="0"/>
              </a:defRPr>
            </a:lvl1pPr>
          </a:lstStyle>
          <a:p>
            <a:endParaRPr lang="fr-CH" dirty="0"/>
          </a:p>
        </p:txBody>
      </p:sp>
      <p:sp>
        <p:nvSpPr>
          <p:cNvPr id="6" name="Slide Number Placeholder 5">
            <a:extLst>
              <a:ext uri="{FF2B5EF4-FFF2-40B4-BE49-F238E27FC236}">
                <a16:creationId xmlns:a16="http://schemas.microsoft.com/office/drawing/2014/main" id="{13077D24-3CB2-9C74-3B2A-A6A9F0EB4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utiger 55 Roman" panose="00000400000000000000" pitchFamily="2" charset="0"/>
              </a:defRPr>
            </a:lvl1pPr>
          </a:lstStyle>
          <a:p>
            <a:fld id="{11248EAA-F9C7-40B1-877C-CB2F5A820552}" type="slidenum">
              <a:rPr lang="fr-CH" smtClean="0"/>
              <a:pPr/>
              <a:t>‹N°›</a:t>
            </a:fld>
            <a:endParaRPr lang="fr-CH"/>
          </a:p>
        </p:txBody>
      </p:sp>
    </p:spTree>
    <p:extLst>
      <p:ext uri="{BB962C8B-B14F-4D97-AF65-F5344CB8AC3E}">
        <p14:creationId xmlns:p14="http://schemas.microsoft.com/office/powerpoint/2010/main" val="254686172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9" r:id="rId7"/>
    <p:sldLayoutId id="2147483660"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Frutiger 45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55 Roman"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55 Roman"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55 Roman"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32B286-B95D-D8AC-0568-A4BB335439F6}"/>
              </a:ext>
            </a:extLst>
          </p:cNvPr>
          <p:cNvSpPr/>
          <p:nvPr/>
        </p:nvSpPr>
        <p:spPr>
          <a:xfrm>
            <a:off x="0" y="0"/>
            <a:ext cx="12192000" cy="6908956"/>
          </a:xfrm>
          <a:prstGeom prst="rect">
            <a:avLst/>
          </a:prstGeom>
          <a:solidFill>
            <a:srgbClr val="0F4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Espace réservé du texte 1">
            <a:extLst>
              <a:ext uri="{FF2B5EF4-FFF2-40B4-BE49-F238E27FC236}">
                <a16:creationId xmlns:a16="http://schemas.microsoft.com/office/drawing/2014/main" id="{DEE63F83-399C-994C-B435-A6E0316F2544}"/>
              </a:ext>
            </a:extLst>
          </p:cNvPr>
          <p:cNvSpPr>
            <a:spLocks noGrp="1"/>
          </p:cNvSpPr>
          <p:nvPr>
            <p:ph type="body" sz="quarter" idx="13"/>
          </p:nvPr>
        </p:nvSpPr>
        <p:spPr>
          <a:xfrm>
            <a:off x="881442" y="674527"/>
            <a:ext cx="10528718" cy="2543360"/>
          </a:xfrm>
        </p:spPr>
        <p:txBody>
          <a:bodyPr anchor="ctr">
            <a:normAutofit/>
          </a:bodyPr>
          <a:lstStyle/>
          <a:p>
            <a:pPr marL="0" indent="0">
              <a:buNone/>
            </a:pPr>
            <a:r>
              <a:rPr lang="fr-FR" sz="5400" cap="none" dirty="0">
                <a:latin typeface="Frutiger 45 Light" pitchFamily="2" charset="0"/>
              </a:rPr>
              <a:t>La propriété intellectuelle par et pour la </a:t>
            </a:r>
            <a:r>
              <a:rPr lang="fr-FR" sz="5400" cap="none" dirty="0">
                <a:solidFill>
                  <a:srgbClr val="2ABDF2"/>
                </a:solidFill>
                <a:latin typeface="Frutiger 45 Light" pitchFamily="2" charset="0"/>
              </a:rPr>
              <a:t>Blockchain</a:t>
            </a:r>
            <a:r>
              <a:rPr lang="fr-FR" sz="5400" cap="none" dirty="0">
                <a:latin typeface="Frutiger 45 Light" pitchFamily="2" charset="0"/>
              </a:rPr>
              <a:t> </a:t>
            </a:r>
          </a:p>
          <a:p>
            <a:pPr marL="0" indent="0">
              <a:buNone/>
            </a:pPr>
            <a:endParaRPr lang="fr-FR" sz="5400" cap="none" dirty="0">
              <a:solidFill>
                <a:srgbClr val="2ABDF2"/>
              </a:solidFill>
              <a:latin typeface="Frutiger 45 Light" pitchFamily="2" charset="0"/>
            </a:endParaRPr>
          </a:p>
        </p:txBody>
      </p:sp>
      <p:pic>
        <p:nvPicPr>
          <p:cNvPr id="7" name="Picture 6" descr="Logo&#10;&#10;Description automatically generated">
            <a:extLst>
              <a:ext uri="{FF2B5EF4-FFF2-40B4-BE49-F238E27FC236}">
                <a16:creationId xmlns:a16="http://schemas.microsoft.com/office/drawing/2014/main" id="{DC7929A6-C954-1D1C-21EF-D16DD7B51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769" y="4893129"/>
            <a:ext cx="2348387" cy="1343634"/>
          </a:xfrm>
          <a:prstGeom prst="rect">
            <a:avLst/>
          </a:prstGeom>
        </p:spPr>
      </p:pic>
      <p:sp>
        <p:nvSpPr>
          <p:cNvPr id="8" name="Google Shape;295;p29">
            <a:extLst>
              <a:ext uri="{FF2B5EF4-FFF2-40B4-BE49-F238E27FC236}">
                <a16:creationId xmlns:a16="http://schemas.microsoft.com/office/drawing/2014/main" id="{C0A6F403-23FE-8086-B16C-20BF3A01578F}"/>
              </a:ext>
            </a:extLst>
          </p:cNvPr>
          <p:cNvSpPr txBox="1">
            <a:spLocks/>
          </p:cNvSpPr>
          <p:nvPr/>
        </p:nvSpPr>
        <p:spPr>
          <a:xfrm>
            <a:off x="3421016" y="5976585"/>
            <a:ext cx="1873891" cy="386770"/>
          </a:xfrm>
          <a:prstGeom prst="rect">
            <a:avLst/>
          </a:prstGeom>
        </p:spPr>
        <p:txBody>
          <a:bodyPr spcFirstLastPara="1" wrap="square" lIns="91425" tIns="91425" rIns="91425" bIns="91425" anchor="t" anchorCtr="0">
            <a:noAutofit/>
          </a:bodyPr>
          <a:lstStyle>
            <a:lvl1pPr lvl="0" eaLnBrk="1" hangingPunct="1">
              <a:spcBef>
                <a:spcPts val="0"/>
              </a:spcBef>
              <a:spcAft>
                <a:spcPts val="0"/>
              </a:spcAft>
              <a:buClr>
                <a:schemeClr val="lt1"/>
              </a:buClr>
              <a:buSzPts val="3000"/>
              <a:buNone/>
              <a:defRPr sz="3000" b="0" i="0">
                <a:solidFill>
                  <a:schemeClr val="lt1"/>
                </a:solidFill>
                <a:latin typeface="FrutigerLTStd-Roman"/>
                <a:ea typeface="+mj-ea"/>
                <a:cs typeface="FrutigerLTStd-Roman"/>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pPr algn="ctr" rtl="0"/>
            <a:r>
              <a:rPr lang="fr-CH" sz="1000" kern="0" dirty="0">
                <a:latin typeface="Frutiger 55 Roman" panose="00000400000000000000" pitchFamily="2" charset="0"/>
                <a:ea typeface="Proxima Nova"/>
                <a:cs typeface="Times New Roman" panose="02020603050405020304" pitchFamily="18" charset="0"/>
                <a:sym typeface="Proxima Nova"/>
              </a:rPr>
              <a:t>www.patentattorneys.ch</a:t>
            </a:r>
          </a:p>
        </p:txBody>
      </p:sp>
      <p:sp>
        <p:nvSpPr>
          <p:cNvPr id="9" name="Espace réservé du texte 3">
            <a:extLst>
              <a:ext uri="{FF2B5EF4-FFF2-40B4-BE49-F238E27FC236}">
                <a16:creationId xmlns:a16="http://schemas.microsoft.com/office/drawing/2014/main" id="{54D21455-BF17-5B34-18CC-9F04E364B775}"/>
              </a:ext>
            </a:extLst>
          </p:cNvPr>
          <p:cNvSpPr txBox="1">
            <a:spLocks/>
          </p:cNvSpPr>
          <p:nvPr/>
        </p:nvSpPr>
        <p:spPr>
          <a:xfrm>
            <a:off x="940647" y="3513050"/>
            <a:ext cx="6701123" cy="707886"/>
          </a:xfrm>
          <a:prstGeom prst="rect">
            <a:avLst/>
          </a:prstGeom>
        </p:spPr>
        <p:txBody>
          <a:bodyPr wrap="square" lIns="0" tIns="0" rIns="0" bIns="0">
            <a:spAutoFit/>
          </a:bodyPr>
          <a:lstStyle>
            <a:lvl1pPr marL="0" eaLnBrk="1" hangingPunct="1">
              <a:defRPr sz="1800" b="0" i="0" cap="all" baseline="0">
                <a:solidFill>
                  <a:schemeClr val="bg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FR" sz="2800" kern="0" dirty="0">
                <a:latin typeface="Frutiger 55 Roman" panose="00000400000000000000" pitchFamily="2" charset="0"/>
              </a:rPr>
              <a:t>Le Paradigme bitcoin, Neuchâtel</a:t>
            </a:r>
            <a:endParaRPr lang="fr-FR" kern="0" dirty="0">
              <a:latin typeface="Frutiger 55 Roman" panose="00000400000000000000" pitchFamily="2" charset="0"/>
            </a:endParaRPr>
          </a:p>
          <a:p>
            <a:r>
              <a:rPr lang="fr-FR" i="1" kern="0" dirty="0">
                <a:solidFill>
                  <a:srgbClr val="2ABDF2"/>
                </a:solidFill>
                <a:latin typeface="Frutiger 55 Roman" panose="00000400000000000000" pitchFamily="2" charset="0"/>
              </a:rPr>
              <a:t>Adrien MARCONE</a:t>
            </a:r>
          </a:p>
        </p:txBody>
      </p:sp>
      <p:sp>
        <p:nvSpPr>
          <p:cNvPr id="10" name="Espace réservé du texte 3">
            <a:extLst>
              <a:ext uri="{FF2B5EF4-FFF2-40B4-BE49-F238E27FC236}">
                <a16:creationId xmlns:a16="http://schemas.microsoft.com/office/drawing/2014/main" id="{4A4855F3-53D6-DC7D-159C-3E027C0D1BAD}"/>
              </a:ext>
            </a:extLst>
          </p:cNvPr>
          <p:cNvSpPr txBox="1">
            <a:spLocks/>
          </p:cNvSpPr>
          <p:nvPr/>
        </p:nvSpPr>
        <p:spPr>
          <a:xfrm>
            <a:off x="881442" y="4578244"/>
            <a:ext cx="1409700" cy="276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55 Roman"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55 Roman"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Frutiger 55 Roman" panose="00000400000000000000" pitchFamily="2" charset="0"/>
              </a:rPr>
              <a:t>4 juillet 2025</a:t>
            </a:r>
          </a:p>
        </p:txBody>
      </p:sp>
      <p:pic>
        <p:nvPicPr>
          <p:cNvPr id="4" name="Image 3">
            <a:extLst>
              <a:ext uri="{FF2B5EF4-FFF2-40B4-BE49-F238E27FC236}">
                <a16:creationId xmlns:a16="http://schemas.microsoft.com/office/drawing/2014/main" id="{9C055BBC-DCDB-22CB-8268-CE3157AD05C5}"/>
              </a:ext>
            </a:extLst>
          </p:cNvPr>
          <p:cNvPicPr>
            <a:picLocks noChangeAspect="1"/>
          </p:cNvPicPr>
          <p:nvPr/>
        </p:nvPicPr>
        <p:blipFill>
          <a:blip r:embed="rId4"/>
          <a:stretch>
            <a:fillRect/>
          </a:stretch>
        </p:blipFill>
        <p:spPr>
          <a:xfrm>
            <a:off x="11410160" y="6494040"/>
            <a:ext cx="685800" cy="323850"/>
          </a:xfrm>
          <a:prstGeom prst="rect">
            <a:avLst/>
          </a:prstGeom>
        </p:spPr>
      </p:pic>
      <p:pic>
        <p:nvPicPr>
          <p:cNvPr id="12" name="Image 11">
            <a:extLst>
              <a:ext uri="{FF2B5EF4-FFF2-40B4-BE49-F238E27FC236}">
                <a16:creationId xmlns:a16="http://schemas.microsoft.com/office/drawing/2014/main" id="{851C3C91-529A-EF5E-9C17-6D5FCDE7C169}"/>
              </a:ext>
            </a:extLst>
          </p:cNvPr>
          <p:cNvPicPr>
            <a:picLocks noChangeAspect="1"/>
          </p:cNvPicPr>
          <p:nvPr/>
        </p:nvPicPr>
        <p:blipFill>
          <a:blip r:embed="rId5"/>
          <a:stretch>
            <a:fillRect/>
          </a:stretch>
        </p:blipFill>
        <p:spPr>
          <a:xfrm>
            <a:off x="7745506" y="5045188"/>
            <a:ext cx="1219200" cy="1181100"/>
          </a:xfrm>
          <a:prstGeom prst="rect">
            <a:avLst/>
          </a:prstGeom>
        </p:spPr>
      </p:pic>
      <p:sp>
        <p:nvSpPr>
          <p:cNvPr id="13" name="Espace réservé du texte 1">
            <a:extLst>
              <a:ext uri="{FF2B5EF4-FFF2-40B4-BE49-F238E27FC236}">
                <a16:creationId xmlns:a16="http://schemas.microsoft.com/office/drawing/2014/main" id="{78A6CE49-2268-C926-6A32-53A367635623}"/>
              </a:ext>
            </a:extLst>
          </p:cNvPr>
          <p:cNvSpPr txBox="1">
            <a:spLocks/>
          </p:cNvSpPr>
          <p:nvPr/>
        </p:nvSpPr>
        <p:spPr>
          <a:xfrm>
            <a:off x="5983645" y="5635738"/>
            <a:ext cx="3094405" cy="8942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55 Roman"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55 Roman"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5400" cap="none" dirty="0">
                <a:latin typeface="Frutiger 45 Light" pitchFamily="2" charset="0"/>
              </a:rPr>
              <a:t>X</a:t>
            </a:r>
          </a:p>
          <a:p>
            <a:pPr marL="0" indent="0">
              <a:buFont typeface="Arial" panose="020B0604020202020204" pitchFamily="34" charset="0"/>
              <a:buNone/>
            </a:pPr>
            <a:endParaRPr lang="fr-FR" sz="5400" cap="none" dirty="0">
              <a:solidFill>
                <a:srgbClr val="2ABDF2"/>
              </a:solidFill>
              <a:latin typeface="Frutiger 45 Light" pitchFamily="2" charset="0"/>
            </a:endParaRPr>
          </a:p>
        </p:txBody>
      </p:sp>
    </p:spTree>
    <p:extLst>
      <p:ext uri="{BB962C8B-B14F-4D97-AF65-F5344CB8AC3E}">
        <p14:creationId xmlns:p14="http://schemas.microsoft.com/office/powerpoint/2010/main" val="63762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7BA3-C3BD-54E3-A313-30D9ED363F1F}"/>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30982D5D-50F9-B5BC-639F-E3FFB00D93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95F248B1-1A15-EF81-FED4-A20239A6AE5D}"/>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10</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57AF3B5A-A179-900A-514A-D74F35D1245B}"/>
              </a:ext>
            </a:extLst>
          </p:cNvPr>
          <p:cNvSpPr>
            <a:spLocks noGrp="1"/>
          </p:cNvSpPr>
          <p:nvPr>
            <p:ph type="ctrTitle"/>
          </p:nvPr>
        </p:nvSpPr>
        <p:spPr>
          <a:xfrm>
            <a:off x="416621" y="660585"/>
            <a:ext cx="10334111" cy="2437590"/>
          </a:xfrm>
        </p:spPr>
        <p:txBody>
          <a:bodyPr/>
          <a:lstStyle/>
          <a:p>
            <a:pPr>
              <a:buClr>
                <a:srgbClr val="2ABDF2"/>
              </a:buClr>
            </a:pPr>
            <a:r>
              <a:rPr lang="fr-CH" sz="4400" dirty="0">
                <a:latin typeface="Frutiger 55 Roman" panose="00000400000000000000" pitchFamily="2" charset="0"/>
              </a:rPr>
              <a:t>Tokenisation et échange de titres</a:t>
            </a:r>
            <a:br>
              <a:rPr lang="fr-CH" sz="4400" dirty="0">
                <a:latin typeface="Frutiger 55 Roman" panose="00000400000000000000" pitchFamily="2" charset="0"/>
              </a:rPr>
            </a:br>
            <a:br>
              <a:rPr lang="fr-CH" sz="4400" dirty="0">
                <a:latin typeface="Frutiger 55 Roman" panose="00000400000000000000" pitchFamily="2" charset="0"/>
              </a:rPr>
            </a:br>
            <a:br>
              <a:rPr lang="fr-CH" sz="4400" dirty="0">
                <a:latin typeface="Frutiger 55 Roman" panose="00000400000000000000" pitchFamily="2" charset="0"/>
              </a:rPr>
            </a:br>
            <a:endParaRPr lang="fr-CH" sz="4400" dirty="0">
              <a:latin typeface="Frutiger 55 Roman" panose="00000400000000000000" pitchFamily="2" charset="0"/>
            </a:endParaRPr>
          </a:p>
        </p:txBody>
      </p:sp>
      <p:cxnSp>
        <p:nvCxnSpPr>
          <p:cNvPr id="11" name="Straight Connector 10">
            <a:extLst>
              <a:ext uri="{FF2B5EF4-FFF2-40B4-BE49-F238E27FC236}">
                <a16:creationId xmlns:a16="http://schemas.microsoft.com/office/drawing/2014/main" id="{BAC46DCD-F8C3-5341-D970-070E637AE80A}"/>
              </a:ext>
            </a:extLst>
          </p:cNvPr>
          <p:cNvCxnSpPr>
            <a:cxnSpLocks/>
          </p:cNvCxnSpPr>
          <p:nvPr/>
        </p:nvCxnSpPr>
        <p:spPr>
          <a:xfrm>
            <a:off x="0" y="1464495"/>
            <a:ext cx="10503540"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8B717C73-06DD-EBBC-5D44-978DA7944A5B}"/>
              </a:ext>
            </a:extLst>
          </p:cNvPr>
          <p:cNvSpPr txBox="1">
            <a:spLocks noChangeArrowheads="1"/>
          </p:cNvSpPr>
          <p:nvPr/>
        </p:nvSpPr>
        <p:spPr bwMode="auto">
          <a:xfrm>
            <a:off x="638689" y="1891368"/>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Principe: les titres de PI – brevets, marques, droit d’auteur, etc. – sont </a:t>
            </a:r>
            <a:r>
              <a:rPr lang="fr-FR" sz="2400" dirty="0" err="1">
                <a:solidFill>
                  <a:srgbClr val="104361"/>
                </a:solidFill>
                <a:latin typeface="Frutiger 55 Roman" panose="00000400000000000000" pitchFamily="2" charset="0"/>
              </a:rPr>
              <a:t>tokenisés</a:t>
            </a:r>
            <a:r>
              <a:rPr lang="fr-FR" sz="2400" dirty="0">
                <a:solidFill>
                  <a:srgbClr val="104361"/>
                </a:solidFill>
                <a:latin typeface="Frutiger 55 Roman" panose="00000400000000000000" pitchFamily="2" charset="0"/>
              </a:rPr>
              <a:t> pour pouvoir être échangés/commercialisés.</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b="1" dirty="0">
                <a:solidFill>
                  <a:srgbClr val="104361"/>
                </a:solidFill>
                <a:latin typeface="Frutiger 55 Roman" panose="00000400000000000000" pitchFamily="2" charset="0"/>
              </a:rPr>
              <a:t>Augmentation de la liquidité : </a:t>
            </a:r>
            <a:r>
              <a:rPr lang="fr-FR" sz="2000" dirty="0">
                <a:solidFill>
                  <a:srgbClr val="104361"/>
                </a:solidFill>
                <a:latin typeface="Frutiger 55 Roman" panose="00000400000000000000" pitchFamily="2" charset="0"/>
              </a:rPr>
              <a:t>fragmentation des actifs de PI en unités plus petites et négociables, ce qui permet la propriété fractionnée et facilite la négociation de ces actifs sur des plateformes basées sur la blockchain.</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b="1" dirty="0">
                <a:solidFill>
                  <a:srgbClr val="104361"/>
                </a:solidFill>
                <a:latin typeface="Frutiger 55 Roman" panose="00000400000000000000" pitchFamily="2" charset="0"/>
              </a:rPr>
              <a:t>Accessibilité mondiale</a:t>
            </a:r>
            <a:r>
              <a:rPr lang="fr-FR" sz="2000" dirty="0">
                <a:solidFill>
                  <a:srgbClr val="104361"/>
                </a:solidFill>
                <a:latin typeface="Frutiger 55 Roman" panose="00000400000000000000" pitchFamily="2" charset="0"/>
              </a:rPr>
              <a:t> au marché de la PI</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b="1" dirty="0">
                <a:solidFill>
                  <a:srgbClr val="104361"/>
                </a:solidFill>
                <a:latin typeface="Frutiger 55 Roman" panose="00000400000000000000" pitchFamily="2" charset="0"/>
              </a:rPr>
              <a:t>Transparence et sécurité</a:t>
            </a:r>
            <a:r>
              <a:rPr lang="fr-FR" sz="2000" dirty="0">
                <a:solidFill>
                  <a:srgbClr val="104361"/>
                </a:solidFill>
                <a:latin typeface="Frutiger 55 Roman" panose="00000400000000000000" pitchFamily="2" charset="0"/>
              </a:rPr>
              <a:t> : garantit un enregistrement sécurisé et transparent de la propriété et des transferts d'actifs de PI, réduisant ainsi le risque de fraude et de contrefaçon.</a:t>
            </a:r>
          </a:p>
          <a:p>
            <a:pPr lvl="1">
              <a:buClr>
                <a:srgbClr val="2ABDF2"/>
              </a:buClr>
              <a:buFont typeface="Wingdings" panose="05000000000000000000" pitchFamily="2" charset="2"/>
              <a:buChar char="§"/>
            </a:pPr>
            <a:endParaRPr lang="fr-FR" sz="2000" dirty="0"/>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p:txBody>
      </p:sp>
    </p:spTree>
    <p:extLst>
      <p:ext uri="{BB962C8B-B14F-4D97-AF65-F5344CB8AC3E}">
        <p14:creationId xmlns:p14="http://schemas.microsoft.com/office/powerpoint/2010/main" val="19360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E075-52EF-2089-4BF7-5D9DC5950F31}"/>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F3BC80C7-392A-2D06-4553-6FDBA1BF16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6C862334-11F9-3AE2-35EC-A247F7084ABA}"/>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11</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CEB733A2-C8C2-B87A-40B2-27E81B5C6BB2}"/>
              </a:ext>
            </a:extLst>
          </p:cNvPr>
          <p:cNvSpPr>
            <a:spLocks noGrp="1"/>
          </p:cNvSpPr>
          <p:nvPr>
            <p:ph type="ctrTitle"/>
          </p:nvPr>
        </p:nvSpPr>
        <p:spPr>
          <a:xfrm>
            <a:off x="416621" y="660585"/>
            <a:ext cx="10334111" cy="2437590"/>
          </a:xfrm>
        </p:spPr>
        <p:txBody>
          <a:bodyPr/>
          <a:lstStyle/>
          <a:p>
            <a:pPr>
              <a:buClr>
                <a:srgbClr val="2ABDF2"/>
              </a:buClr>
            </a:pPr>
            <a:r>
              <a:rPr lang="fr-CH" sz="4400" dirty="0">
                <a:latin typeface="Frutiger 55 Roman" panose="00000400000000000000" pitchFamily="2" charset="0"/>
              </a:rPr>
              <a:t>Tokenisation et échange de titres</a:t>
            </a:r>
            <a:br>
              <a:rPr lang="fr-CH" sz="4400" dirty="0">
                <a:latin typeface="Frutiger 55 Roman" panose="00000400000000000000" pitchFamily="2" charset="0"/>
              </a:rPr>
            </a:br>
            <a:br>
              <a:rPr lang="fr-CH" sz="4400" dirty="0">
                <a:latin typeface="Frutiger 55 Roman" panose="00000400000000000000" pitchFamily="2" charset="0"/>
              </a:rPr>
            </a:br>
            <a:br>
              <a:rPr lang="fr-CH" sz="4400" dirty="0">
                <a:latin typeface="Frutiger 55 Roman" panose="00000400000000000000" pitchFamily="2" charset="0"/>
              </a:rPr>
            </a:br>
            <a:endParaRPr lang="fr-CH" sz="4400" dirty="0">
              <a:latin typeface="Frutiger 55 Roman" panose="00000400000000000000" pitchFamily="2" charset="0"/>
            </a:endParaRPr>
          </a:p>
        </p:txBody>
      </p:sp>
      <p:sp>
        <p:nvSpPr>
          <p:cNvPr id="10" name="Rectangle 3">
            <a:extLst>
              <a:ext uri="{FF2B5EF4-FFF2-40B4-BE49-F238E27FC236}">
                <a16:creationId xmlns:a16="http://schemas.microsoft.com/office/drawing/2014/main" id="{F46137F8-E4E4-8487-E9FB-357E73076CBF}"/>
              </a:ext>
            </a:extLst>
          </p:cNvPr>
          <p:cNvSpPr txBox="1">
            <a:spLocks noChangeArrowheads="1"/>
          </p:cNvSpPr>
          <p:nvPr/>
        </p:nvSpPr>
        <p:spPr bwMode="auto">
          <a:xfrm>
            <a:off x="651752" y="1920003"/>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Plusieurs plateformes proposent ces services de </a:t>
            </a:r>
            <a:r>
              <a:rPr lang="fr-FR" sz="2400" dirty="0" err="1">
                <a:solidFill>
                  <a:srgbClr val="104361"/>
                </a:solidFill>
                <a:latin typeface="Frutiger 55 Roman" panose="00000400000000000000" pitchFamily="2" charset="0"/>
              </a:rPr>
              <a:t>tokénisation</a:t>
            </a:r>
            <a:r>
              <a:rPr lang="fr-FR" sz="2400" dirty="0">
                <a:solidFill>
                  <a:srgbClr val="104361"/>
                </a:solidFill>
                <a:latin typeface="Frutiger 55 Roman" panose="00000400000000000000" pitchFamily="2" charset="0"/>
              </a:rPr>
              <a:t> + trading:</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err="1">
                <a:solidFill>
                  <a:srgbClr val="104361"/>
                </a:solidFill>
                <a:latin typeface="Frutiger 55 Roman" panose="00000400000000000000" pitchFamily="2" charset="0"/>
              </a:rPr>
              <a:t>Billiongroup</a:t>
            </a:r>
            <a:r>
              <a:rPr lang="fr-FR" sz="2000" dirty="0">
                <a:solidFill>
                  <a:srgbClr val="104361"/>
                </a:solidFill>
                <a:latin typeface="Frutiger 55 Roman" panose="00000400000000000000" pitchFamily="2" charset="0"/>
              </a:rPr>
              <a:t> (tout type d’IP)</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err="1">
                <a:solidFill>
                  <a:srgbClr val="104361"/>
                </a:solidFill>
                <a:latin typeface="Frutiger 55 Roman" panose="00000400000000000000" pitchFamily="2" charset="0"/>
              </a:rPr>
              <a:t>Sologenic</a:t>
            </a:r>
            <a:r>
              <a:rPr lang="fr-FR" sz="2000" dirty="0">
                <a:solidFill>
                  <a:srgbClr val="104361"/>
                </a:solidFill>
                <a:latin typeface="Frutiger 55 Roman" panose="00000400000000000000" pitchFamily="2" charset="0"/>
              </a:rPr>
              <a:t> (tout type d’IP)</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err="1">
                <a:solidFill>
                  <a:srgbClr val="104361"/>
                </a:solidFill>
                <a:latin typeface="Frutiger 55 Roman" panose="00000400000000000000" pitchFamily="2" charset="0"/>
              </a:rPr>
              <a:t>Molecule.xyz</a:t>
            </a:r>
            <a:r>
              <a:rPr lang="fr-FR" sz="2000" dirty="0">
                <a:solidFill>
                  <a:srgbClr val="104361"/>
                </a:solidFill>
                <a:latin typeface="Frutiger 55 Roman" panose="00000400000000000000" pitchFamily="2" charset="0"/>
              </a:rPr>
              <a:t> (brevets Biotech)</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Etc.</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p:txBody>
      </p:sp>
      <p:cxnSp>
        <p:nvCxnSpPr>
          <p:cNvPr id="3" name="Straight Connector 10">
            <a:extLst>
              <a:ext uri="{FF2B5EF4-FFF2-40B4-BE49-F238E27FC236}">
                <a16:creationId xmlns:a16="http://schemas.microsoft.com/office/drawing/2014/main" id="{1CD15C4D-04CF-79FE-327B-D1CF833D256D}"/>
              </a:ext>
            </a:extLst>
          </p:cNvPr>
          <p:cNvCxnSpPr>
            <a:cxnSpLocks/>
          </p:cNvCxnSpPr>
          <p:nvPr/>
        </p:nvCxnSpPr>
        <p:spPr>
          <a:xfrm>
            <a:off x="0" y="1464495"/>
            <a:ext cx="10503540"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pic>
        <p:nvPicPr>
          <p:cNvPr id="1026" name="Picture 2" descr="Image générée">
            <a:extLst>
              <a:ext uri="{FF2B5EF4-FFF2-40B4-BE49-F238E27FC236}">
                <a16:creationId xmlns:a16="http://schemas.microsoft.com/office/drawing/2014/main" id="{97025F53-BAAE-5EDE-3BE6-B6AA3F62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080" y="2506485"/>
            <a:ext cx="2577737" cy="386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83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A9982-14F2-E4CF-B6A5-D24882B5DB03}"/>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504781EB-C3D1-7B28-39F3-7CF5CC2747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DBBD3D73-E1A9-A720-7A6A-1B2AD3B62F4F}"/>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12</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FEA55BCE-C393-45CD-8A52-853E08D55DFF}"/>
              </a:ext>
            </a:extLst>
          </p:cNvPr>
          <p:cNvSpPr>
            <a:spLocks noGrp="1"/>
          </p:cNvSpPr>
          <p:nvPr>
            <p:ph type="ctrTitle"/>
          </p:nvPr>
        </p:nvSpPr>
        <p:spPr>
          <a:xfrm>
            <a:off x="416621" y="660585"/>
            <a:ext cx="10334111" cy="2437590"/>
          </a:xfrm>
        </p:spPr>
        <p:txBody>
          <a:bodyPr/>
          <a:lstStyle/>
          <a:p>
            <a:pPr>
              <a:buClr>
                <a:srgbClr val="2ABDF2"/>
              </a:buClr>
            </a:pPr>
            <a:r>
              <a:rPr lang="fr-CH" sz="4400" dirty="0">
                <a:latin typeface="Frutiger 55 Roman" panose="00000400000000000000" pitchFamily="2" charset="0"/>
              </a:rPr>
              <a:t>Tokenisation et échange de titres</a:t>
            </a:r>
            <a:br>
              <a:rPr lang="fr-CH" sz="4400" dirty="0">
                <a:latin typeface="Frutiger 55 Roman" panose="00000400000000000000" pitchFamily="2" charset="0"/>
              </a:rPr>
            </a:br>
            <a:br>
              <a:rPr lang="fr-CH" sz="4400" dirty="0">
                <a:latin typeface="Frutiger 55 Roman" panose="00000400000000000000" pitchFamily="2" charset="0"/>
              </a:rPr>
            </a:br>
            <a:br>
              <a:rPr lang="fr-CH" sz="4400" dirty="0">
                <a:latin typeface="Frutiger 55 Roman" panose="00000400000000000000" pitchFamily="2" charset="0"/>
              </a:rPr>
            </a:br>
            <a:endParaRPr lang="fr-CH" sz="4400" dirty="0">
              <a:latin typeface="Frutiger 55 Roman" panose="00000400000000000000" pitchFamily="2" charset="0"/>
            </a:endParaRPr>
          </a:p>
        </p:txBody>
      </p:sp>
      <p:sp>
        <p:nvSpPr>
          <p:cNvPr id="10" name="Rectangle 3">
            <a:extLst>
              <a:ext uri="{FF2B5EF4-FFF2-40B4-BE49-F238E27FC236}">
                <a16:creationId xmlns:a16="http://schemas.microsoft.com/office/drawing/2014/main" id="{C2CAFE74-F7D3-4331-F4A2-274F094D0EBC}"/>
              </a:ext>
            </a:extLst>
          </p:cNvPr>
          <p:cNvSpPr txBox="1">
            <a:spLocks noChangeArrowheads="1"/>
          </p:cNvSpPr>
          <p:nvPr/>
        </p:nvSpPr>
        <p:spPr bwMode="auto">
          <a:xfrm>
            <a:off x="638689" y="1879380"/>
            <a:ext cx="10327408" cy="4008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Potentiel prometteur</a:t>
            </a:r>
          </a:p>
          <a:p>
            <a:pPr marL="0" indent="0">
              <a:buClr>
                <a:srgbClr val="2ABDF2"/>
              </a:buClr>
              <a:buNone/>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0F425F"/>
                </a:solidFill>
                <a:latin typeface="Frutiger 55 Roman" panose="00000400000000000000" pitchFamily="2" charset="0"/>
              </a:rPr>
              <a:t>Propriété fractionnée : Permet la propriété partagée ou partielle des actifs de propriété intellectuelle</a:t>
            </a:r>
          </a:p>
          <a:p>
            <a:pPr lvl="1">
              <a:buClr>
                <a:srgbClr val="2ABDF2"/>
              </a:buClr>
              <a:buFont typeface="Wingdings" panose="05000000000000000000" pitchFamily="2" charset="2"/>
              <a:buChar char="§"/>
            </a:pPr>
            <a:endParaRPr lang="fr-FR" sz="2000" dirty="0">
              <a:solidFill>
                <a:srgbClr val="0F425F"/>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0F425F"/>
                </a:solidFill>
                <a:latin typeface="Frutiger 55 Roman" panose="00000400000000000000" pitchFamily="2" charset="0"/>
              </a:rPr>
              <a:t>Liquidité accrue : Facilite la négociation ou la monétisation de la propriété intellectuelle traditionnellement illiquide</a:t>
            </a:r>
          </a:p>
          <a:p>
            <a:pPr lvl="1">
              <a:buClr>
                <a:srgbClr val="2ABDF2"/>
              </a:buClr>
              <a:buFont typeface="Wingdings" panose="05000000000000000000" pitchFamily="2" charset="2"/>
              <a:buChar char="§"/>
            </a:pPr>
            <a:endParaRPr lang="fr-FR" sz="2000" dirty="0">
              <a:solidFill>
                <a:srgbClr val="0F425F"/>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0F425F"/>
                </a:solidFill>
                <a:latin typeface="Frutiger 55 Roman" panose="00000400000000000000" pitchFamily="2" charset="0"/>
              </a:rPr>
              <a:t>Propriété transparente : La blockchain garantit un suivi infalsifiable des droits de propriété intellectuelle</a:t>
            </a:r>
            <a:endParaRPr lang="fr-FR"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endParaRPr lang="fr-FR" sz="1600" dirty="0">
              <a:solidFill>
                <a:srgbClr val="0F425F"/>
              </a:solidFill>
              <a:latin typeface="Frutiger 55 Roman" panose="00000400000000000000" pitchFamily="2" charset="0"/>
            </a:endParaRPr>
          </a:p>
          <a:p>
            <a:pPr lvl="1"/>
            <a:endParaRPr lang="fr-FR" sz="1600" dirty="0">
              <a:solidFill>
                <a:srgbClr val="0F425F"/>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p:txBody>
      </p:sp>
      <p:cxnSp>
        <p:nvCxnSpPr>
          <p:cNvPr id="3" name="Straight Connector 10">
            <a:extLst>
              <a:ext uri="{FF2B5EF4-FFF2-40B4-BE49-F238E27FC236}">
                <a16:creationId xmlns:a16="http://schemas.microsoft.com/office/drawing/2014/main" id="{473419E0-90F3-81E8-F5F3-17DDC562A4C1}"/>
              </a:ext>
            </a:extLst>
          </p:cNvPr>
          <p:cNvCxnSpPr>
            <a:cxnSpLocks/>
          </p:cNvCxnSpPr>
          <p:nvPr/>
        </p:nvCxnSpPr>
        <p:spPr>
          <a:xfrm>
            <a:off x="0" y="1464495"/>
            <a:ext cx="10503540"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9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AE884-3511-6991-F9AC-CA9906D10E8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FBD484E-7B39-0ECB-0854-3A40889582AA}"/>
              </a:ext>
            </a:extLst>
          </p:cNvPr>
          <p:cNvSpPr/>
          <p:nvPr/>
        </p:nvSpPr>
        <p:spPr>
          <a:xfrm>
            <a:off x="0" y="1327333"/>
            <a:ext cx="12192000" cy="1027698"/>
          </a:xfrm>
          <a:prstGeom prst="rect">
            <a:avLst/>
          </a:prstGeom>
          <a:solidFill>
            <a:srgbClr val="0F415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numéro de diapositive 4">
            <a:extLst>
              <a:ext uri="{FF2B5EF4-FFF2-40B4-BE49-F238E27FC236}">
                <a16:creationId xmlns:a16="http://schemas.microsoft.com/office/drawing/2014/main" id="{FC4B54E7-2B8F-917D-2FEE-AB3AAF18049E}"/>
              </a:ext>
            </a:extLst>
          </p:cNvPr>
          <p:cNvSpPr>
            <a:spLocks noGrp="1"/>
          </p:cNvSpPr>
          <p:nvPr>
            <p:ph type="sldNum" sz="quarter" idx="7"/>
          </p:nvPr>
        </p:nvSpPr>
        <p:spPr>
          <a:xfrm>
            <a:off x="7239000" y="246533"/>
            <a:ext cx="1481328" cy="246221"/>
          </a:xfrm>
          <a:prstGeom prst="rect">
            <a:avLst/>
          </a:prstGeom>
        </p:spPr>
        <p:txBody>
          <a:bodyPr wrap="square" lIns="0" tIns="0" rIns="0" bIns="0">
            <a:spAutoFit/>
          </a:bodyPr>
          <a:lstStyle>
            <a:defPPr>
              <a:defRPr lang="fr-FR"/>
            </a:defPPr>
            <a:lvl1pPr marL="0" algn="r" defTabSz="914400" rtl="0" eaLnBrk="1" latinLnBrk="0" hangingPunct="1">
              <a:defRPr sz="160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CH" smtClean="0"/>
              <a:pPr/>
              <a:t>13</a:t>
            </a:fld>
            <a:endParaRPr lang="fr-CH" dirty="0"/>
          </a:p>
        </p:txBody>
      </p:sp>
      <p:sp>
        <p:nvSpPr>
          <p:cNvPr id="7" name="Rectangle 3">
            <a:extLst>
              <a:ext uri="{FF2B5EF4-FFF2-40B4-BE49-F238E27FC236}">
                <a16:creationId xmlns:a16="http://schemas.microsoft.com/office/drawing/2014/main" id="{5202DD69-F76A-2108-977C-11D097487375}"/>
              </a:ext>
            </a:extLst>
          </p:cNvPr>
          <p:cNvSpPr txBox="1">
            <a:spLocks noChangeArrowheads="1"/>
          </p:cNvSpPr>
          <p:nvPr/>
        </p:nvSpPr>
        <p:spPr bwMode="auto">
          <a:xfrm>
            <a:off x="672665" y="2694094"/>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Open source vs brevet</a:t>
            </a:r>
          </a:p>
          <a:p>
            <a:pPr lvl="1">
              <a:buClr>
                <a:srgbClr val="2ABDF2"/>
              </a:buClr>
              <a:buFont typeface="Wingdings" panose="05000000000000000000" pitchFamily="2" charset="2"/>
              <a:buChar char="§"/>
            </a:pPr>
            <a:r>
              <a:rPr lang="fr-CH" sz="2000" dirty="0">
                <a:solidFill>
                  <a:srgbClr val="143F5E"/>
                </a:solidFill>
                <a:latin typeface="Frutiger 55 Roman" panose="00000400000000000000" pitchFamily="2" charset="0"/>
              </a:rPr>
              <a:t>Un changement de paradigme depuis 2018</a:t>
            </a:r>
          </a:p>
          <a:p>
            <a:pPr lvl="1">
              <a:buClr>
                <a:srgbClr val="2ABDF2"/>
              </a:buClr>
              <a:buFont typeface="Wingdings" panose="05000000000000000000" pitchFamily="2" charset="2"/>
              <a:buChar char="§"/>
            </a:pPr>
            <a:r>
              <a:rPr lang="fr-CH" sz="2000" dirty="0">
                <a:solidFill>
                  <a:srgbClr val="143F5E"/>
                </a:solidFill>
                <a:latin typeface="Frutiger 55 Roman" panose="00000400000000000000" pitchFamily="2" charset="0"/>
              </a:rPr>
              <a:t>Qui est David et qui est Goliath en 2025 ?</a:t>
            </a: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La brevetabilité du software</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Conditions</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Panorama et tendances </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Licences</a:t>
            </a: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p:txBody>
      </p:sp>
      <p:sp>
        <p:nvSpPr>
          <p:cNvPr id="8" name="Rechteck 4">
            <a:extLst>
              <a:ext uri="{FF2B5EF4-FFF2-40B4-BE49-F238E27FC236}">
                <a16:creationId xmlns:a16="http://schemas.microsoft.com/office/drawing/2014/main" id="{A88A2655-4622-8990-849B-F629BD92B424}"/>
              </a:ext>
            </a:extLst>
          </p:cNvPr>
          <p:cNvSpPr>
            <a:spLocks noChangeArrowheads="1"/>
          </p:cNvSpPr>
          <p:nvPr/>
        </p:nvSpPr>
        <p:spPr bwMode="auto">
          <a:xfrm>
            <a:off x="805049" y="1327333"/>
            <a:ext cx="3944255" cy="1027698"/>
          </a:xfrm>
          <a:prstGeom prst="rect">
            <a:avLst/>
          </a:prstGeom>
          <a:noFill/>
          <a:ln w="25400" algn="ctr">
            <a:noFill/>
            <a:miter lim="800000"/>
            <a:headEnd/>
            <a:tailEnd/>
          </a:ln>
        </p:spPr>
        <p:txBody>
          <a:bodyPr anchor="ctr"/>
          <a:lstStyle/>
          <a:p>
            <a:pPr>
              <a:defRPr/>
            </a:pPr>
            <a:endParaRPr lang="en-US" sz="1600" dirty="0">
              <a:solidFill>
                <a:schemeClr val="lt1"/>
              </a:solidFill>
              <a:latin typeface="Frutiger 55 Roman" panose="00000400000000000000" pitchFamily="2" charset="0"/>
            </a:endParaRPr>
          </a:p>
        </p:txBody>
      </p:sp>
      <p:sp>
        <p:nvSpPr>
          <p:cNvPr id="12" name="Holder 6">
            <a:extLst>
              <a:ext uri="{FF2B5EF4-FFF2-40B4-BE49-F238E27FC236}">
                <a16:creationId xmlns:a16="http://schemas.microsoft.com/office/drawing/2014/main" id="{60937C53-09E5-813E-0DFA-85F5BD20AD69}"/>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13</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9" name="Titre 1">
            <a:extLst>
              <a:ext uri="{FF2B5EF4-FFF2-40B4-BE49-F238E27FC236}">
                <a16:creationId xmlns:a16="http://schemas.microsoft.com/office/drawing/2014/main" id="{B02E9C0D-201B-5690-C1A9-D0F509902AD9}"/>
              </a:ext>
            </a:extLst>
          </p:cNvPr>
          <p:cNvSpPr txBox="1">
            <a:spLocks/>
          </p:cNvSpPr>
          <p:nvPr/>
        </p:nvSpPr>
        <p:spPr>
          <a:xfrm>
            <a:off x="638689" y="425506"/>
            <a:ext cx="11143256"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3200" b="0" i="0" kern="1200" cap="all" baseline="0">
                <a:solidFill>
                  <a:srgbClr val="143F5E"/>
                </a:solidFill>
                <a:latin typeface="Frutiger 55 Roman" panose="00000400000000000000" pitchFamily="2" charset="0"/>
                <a:ea typeface="+mj-ea"/>
                <a:cs typeface="+mj-cs"/>
              </a:defRPr>
            </a:lvl1pPr>
          </a:lstStyle>
          <a:p>
            <a:r>
              <a:rPr lang="fr-CH" sz="4400" cap="none" dirty="0">
                <a:solidFill>
                  <a:srgbClr val="0F415E"/>
                </a:solidFill>
                <a:latin typeface="Frutiger 45 Light" pitchFamily="2" charset="0"/>
              </a:rPr>
              <a:t>Protéger ses innovations </a:t>
            </a:r>
            <a:r>
              <a:rPr lang="fr-CH" sz="4400" cap="none" dirty="0">
                <a:solidFill>
                  <a:srgbClr val="2ABDF2"/>
                </a:solidFill>
                <a:latin typeface="Frutiger 45 Light" pitchFamily="2" charset="0"/>
              </a:rPr>
              <a:t>blockchain</a:t>
            </a:r>
          </a:p>
        </p:txBody>
      </p:sp>
      <p:pic>
        <p:nvPicPr>
          <p:cNvPr id="2" name="Image 6">
            <a:extLst>
              <a:ext uri="{FF2B5EF4-FFF2-40B4-BE49-F238E27FC236}">
                <a16:creationId xmlns:a16="http://schemas.microsoft.com/office/drawing/2014/main" id="{C154336E-4100-DAE2-0D4C-E91592495C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96962" y="0"/>
            <a:ext cx="1695038" cy="969818"/>
          </a:xfrm>
          <a:prstGeom prst="rect">
            <a:avLst/>
          </a:prstGeom>
        </p:spPr>
      </p:pic>
    </p:spTree>
    <p:extLst>
      <p:ext uri="{BB962C8B-B14F-4D97-AF65-F5344CB8AC3E}">
        <p14:creationId xmlns:p14="http://schemas.microsoft.com/office/powerpoint/2010/main" val="403789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16EEF-F0D4-4042-82D8-8316C312FED8}"/>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4D047B35-D851-4F3B-AAAA-2031DBE39084}"/>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Open-source vs brevet</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CC9BE240-2BF3-B865-D234-2D678B270490}"/>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14</a:t>
            </a:fld>
            <a:endParaRPr lang="fr-CH" sz="1400" b="1" dirty="0">
              <a:solidFill>
                <a:srgbClr val="0094CD"/>
              </a:solidFill>
              <a:latin typeface="Frutiger 55 Roman" panose="00000400000000000000" pitchFamily="2" charset="0"/>
              <a:cs typeface="Calibri" panose="020F0502020204030204" pitchFamily="34" charset="0"/>
            </a:endParaRPr>
          </a:p>
        </p:txBody>
      </p:sp>
      <p:pic>
        <p:nvPicPr>
          <p:cNvPr id="6" name="Image 6">
            <a:extLst>
              <a:ext uri="{FF2B5EF4-FFF2-40B4-BE49-F238E27FC236}">
                <a16:creationId xmlns:a16="http://schemas.microsoft.com/office/drawing/2014/main" id="{3FE45558-2DC0-D252-0DC9-DFC7BDFAD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7" name="Rectangle 3">
            <a:extLst>
              <a:ext uri="{FF2B5EF4-FFF2-40B4-BE49-F238E27FC236}">
                <a16:creationId xmlns:a16="http://schemas.microsoft.com/office/drawing/2014/main" id="{CD005D4C-35E9-45B8-7B25-1A0E7B6D5DBE}"/>
              </a:ext>
            </a:extLst>
          </p:cNvPr>
          <p:cNvSpPr txBox="1">
            <a:spLocks noChangeArrowheads="1"/>
          </p:cNvSpPr>
          <p:nvPr/>
        </p:nvSpPr>
        <p:spPr bwMode="auto">
          <a:xfrm>
            <a:off x="562200" y="2714328"/>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Traditionnellement </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Open source = garantie d’accès à la technologie par et pour les petits acteurs</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Brevet = verrouillage de la technologie par les gros acteurs</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marL="914400" lvl="2" indent="0">
              <a:buClr>
                <a:srgbClr val="2ABDF2"/>
              </a:buClr>
              <a:buNone/>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1942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1715-8070-0CE6-6246-7DD3C71994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8BFD28-4823-BCA6-289F-0A4101CCC119}"/>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46EAD9CE-67A5-136D-1139-B6E181B82502}"/>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Open-source vs brevet</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6339D24D-33CD-2C27-5ABF-E8143663C726}"/>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15</a:t>
            </a:fld>
            <a:endParaRPr lang="fr-CH" sz="1400" b="1" dirty="0">
              <a:solidFill>
                <a:srgbClr val="0094CD"/>
              </a:solidFill>
              <a:latin typeface="Frutiger 55 Roman" panose="00000400000000000000" pitchFamily="2" charset="0"/>
              <a:cs typeface="Calibri" panose="020F0502020204030204" pitchFamily="34" charset="0"/>
            </a:endParaRPr>
          </a:p>
        </p:txBody>
      </p:sp>
      <p:pic>
        <p:nvPicPr>
          <p:cNvPr id="6" name="Image 6">
            <a:extLst>
              <a:ext uri="{FF2B5EF4-FFF2-40B4-BE49-F238E27FC236}">
                <a16:creationId xmlns:a16="http://schemas.microsoft.com/office/drawing/2014/main" id="{BE9E58DC-5DAA-A8C3-D8C0-101A39D462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7" name="Rectangle 3">
            <a:extLst>
              <a:ext uri="{FF2B5EF4-FFF2-40B4-BE49-F238E27FC236}">
                <a16:creationId xmlns:a16="http://schemas.microsoft.com/office/drawing/2014/main" id="{FC35EE43-517C-0D18-A766-47D32B7592EB}"/>
              </a:ext>
            </a:extLst>
          </p:cNvPr>
          <p:cNvSpPr txBox="1">
            <a:spLocks noChangeArrowheads="1"/>
          </p:cNvSpPr>
          <p:nvPr/>
        </p:nvSpPr>
        <p:spPr bwMode="auto">
          <a:xfrm>
            <a:off x="638689" y="1891368"/>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Nouveau rapport de force depuis 2018</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Rachat massif des plateformes OS par les big techs</a:t>
            </a:r>
          </a:p>
          <a:p>
            <a:pPr lvl="2">
              <a:buClr>
                <a:srgbClr val="2ABDF2"/>
              </a:buClr>
              <a:buFont typeface="Wingdings" panose="05000000000000000000" pitchFamily="2" charset="2"/>
              <a:buChar char="§"/>
            </a:pPr>
            <a:r>
              <a:rPr lang="fr-FR" sz="1600" dirty="0" err="1">
                <a:solidFill>
                  <a:srgbClr val="104361"/>
                </a:solidFill>
                <a:latin typeface="Frutiger 55 Roman" panose="00000400000000000000" pitchFamily="2" charset="0"/>
              </a:rPr>
              <a:t>Redhat</a:t>
            </a:r>
            <a:r>
              <a:rPr lang="fr-FR" sz="1600" dirty="0">
                <a:solidFill>
                  <a:srgbClr val="104361"/>
                </a:solidFill>
                <a:latin typeface="Frutiger 55 Roman" panose="00000400000000000000" pitchFamily="2" charset="0"/>
              </a:rPr>
              <a:t> racheté par IBM en 2018 pour 38 milliards de $</a:t>
            </a:r>
          </a:p>
          <a:p>
            <a:pPr lvl="2">
              <a:buClr>
                <a:srgbClr val="2ABDF2"/>
              </a:buClr>
              <a:buFont typeface="Wingdings" panose="05000000000000000000" pitchFamily="2" charset="2"/>
              <a:buChar char="§"/>
            </a:pPr>
            <a:r>
              <a:rPr lang="fr-FR" sz="1600" dirty="0" err="1">
                <a:solidFill>
                  <a:srgbClr val="104361"/>
                </a:solidFill>
                <a:latin typeface="Frutiger 55 Roman" panose="00000400000000000000" pitchFamily="2" charset="0"/>
              </a:rPr>
              <a:t>Github</a:t>
            </a:r>
            <a:r>
              <a:rPr lang="fr-FR" sz="1600" dirty="0">
                <a:solidFill>
                  <a:srgbClr val="104361"/>
                </a:solidFill>
                <a:latin typeface="Frutiger 55 Roman" panose="00000400000000000000" pitchFamily="2" charset="0"/>
              </a:rPr>
              <a:t> racheté par MS en 2018 pour 7.5 milliards de $</a:t>
            </a: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Des fondations </a:t>
            </a:r>
            <a:r>
              <a:rPr lang="fr-FR" sz="2000" dirty="0" err="1">
                <a:solidFill>
                  <a:srgbClr val="104361"/>
                </a:solidFill>
                <a:latin typeface="Frutiger 55 Roman" panose="00000400000000000000" pitchFamily="2" charset="0"/>
              </a:rPr>
              <a:t>tq</a:t>
            </a:r>
            <a:r>
              <a:rPr lang="fr-FR" sz="2000" dirty="0">
                <a:solidFill>
                  <a:srgbClr val="104361"/>
                </a:solidFill>
                <a:latin typeface="Frutiger 55 Roman" panose="00000400000000000000" pitchFamily="2" charset="0"/>
              </a:rPr>
              <a:t> la Linux </a:t>
            </a:r>
            <a:r>
              <a:rPr lang="fr-FR" sz="2000" dirty="0" err="1">
                <a:solidFill>
                  <a:srgbClr val="104361"/>
                </a:solidFill>
                <a:latin typeface="Frutiger 55 Roman" panose="00000400000000000000" pitchFamily="2" charset="0"/>
              </a:rPr>
              <a:t>Foundation</a:t>
            </a:r>
            <a:r>
              <a:rPr lang="fr-FR" sz="2000" dirty="0">
                <a:solidFill>
                  <a:srgbClr val="104361"/>
                </a:solidFill>
                <a:latin typeface="Frutiger 55 Roman" panose="00000400000000000000" pitchFamily="2" charset="0"/>
              </a:rPr>
              <a:t> dépendent en très grande partie du sponsoring/des infrastructures des Big Techs </a:t>
            </a:r>
          </a:p>
          <a:p>
            <a:pPr lvl="2">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Platinum </a:t>
            </a:r>
            <a:r>
              <a:rPr lang="fr-FR" sz="1600" dirty="0" err="1">
                <a:solidFill>
                  <a:srgbClr val="104361"/>
                </a:solidFill>
                <a:latin typeface="Frutiger 55 Roman" panose="00000400000000000000" pitchFamily="2" charset="0"/>
              </a:rPr>
              <a:t>membership</a:t>
            </a:r>
            <a:r>
              <a:rPr lang="fr-FR" sz="1600" dirty="0">
                <a:solidFill>
                  <a:srgbClr val="104361"/>
                </a:solidFill>
                <a:latin typeface="Frutiger 55 Roman" panose="00000400000000000000" pitchFamily="2" charset="0"/>
              </a:rPr>
              <a:t> pour la LF : $500’000 (MS, IBM, Huawei, Intel, Ericsson, Meta,…) </a:t>
            </a:r>
          </a:p>
          <a:p>
            <a:pPr lvl="2">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Amazon a offert </a:t>
            </a:r>
            <a:r>
              <a:rPr lang="fr-FR" sz="1600" dirty="0" err="1">
                <a:solidFill>
                  <a:srgbClr val="104361"/>
                </a:solidFill>
                <a:latin typeface="Frutiger 55 Roman" panose="00000400000000000000" pitchFamily="2" charset="0"/>
              </a:rPr>
              <a:t>d’hoster</a:t>
            </a:r>
            <a:r>
              <a:rPr lang="fr-FR" sz="1600" dirty="0">
                <a:solidFill>
                  <a:srgbClr val="104361"/>
                </a:solidFill>
                <a:latin typeface="Frutiger 55 Roman" panose="00000400000000000000" pitchFamily="2" charset="0"/>
              </a:rPr>
              <a:t> les infrastructures de la Apache Software </a:t>
            </a:r>
            <a:r>
              <a:rPr lang="fr-FR" sz="1600" dirty="0" err="1">
                <a:solidFill>
                  <a:srgbClr val="104361"/>
                </a:solidFill>
                <a:latin typeface="Frutiger 55 Roman" panose="00000400000000000000" pitchFamily="2" charset="0"/>
              </a:rPr>
              <a:t>Foundation</a:t>
            </a:r>
            <a:r>
              <a:rPr lang="fr-FR" sz="1600" dirty="0">
                <a:solidFill>
                  <a:srgbClr val="104361"/>
                </a:solidFill>
                <a:latin typeface="Frutiger 55 Roman" panose="00000400000000000000" pitchFamily="2" charset="0"/>
              </a:rPr>
              <a:t> après être devenu membre Platinum </a:t>
            </a:r>
          </a:p>
          <a:p>
            <a:pPr marL="914400" lvl="2" indent="0">
              <a:buClr>
                <a:srgbClr val="2ABDF2"/>
              </a:buClr>
              <a:buNone/>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7377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C936-88C5-64B6-A43F-8C74CB0726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2CFAB9-F3E6-759E-7037-C033BE09CDFD}"/>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F54F06CB-1694-0AD4-50AF-8B2CC5B5734A}"/>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Open-source vs brevet</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504215D9-8F4D-3149-8BAF-57F5BC0E39B2}"/>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16</a:t>
            </a:fld>
            <a:endParaRPr lang="fr-CH" sz="1400" b="1" dirty="0">
              <a:solidFill>
                <a:srgbClr val="0094CD"/>
              </a:solidFill>
              <a:latin typeface="Frutiger 55 Roman" panose="00000400000000000000" pitchFamily="2" charset="0"/>
              <a:cs typeface="Calibri" panose="020F0502020204030204" pitchFamily="34" charset="0"/>
            </a:endParaRPr>
          </a:p>
        </p:txBody>
      </p:sp>
      <p:pic>
        <p:nvPicPr>
          <p:cNvPr id="6" name="Image 6">
            <a:extLst>
              <a:ext uri="{FF2B5EF4-FFF2-40B4-BE49-F238E27FC236}">
                <a16:creationId xmlns:a16="http://schemas.microsoft.com/office/drawing/2014/main" id="{0A534B26-2105-A97C-3E68-22B757A729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7" name="Rectangle 3">
            <a:extLst>
              <a:ext uri="{FF2B5EF4-FFF2-40B4-BE49-F238E27FC236}">
                <a16:creationId xmlns:a16="http://schemas.microsoft.com/office/drawing/2014/main" id="{857CAAE8-255D-25D7-C0BC-B7071F724574}"/>
              </a:ext>
            </a:extLst>
          </p:cNvPr>
          <p:cNvSpPr txBox="1">
            <a:spLocks noChangeArrowheads="1"/>
          </p:cNvSpPr>
          <p:nvPr/>
        </p:nvSpPr>
        <p:spPr bwMode="auto">
          <a:xfrm>
            <a:off x="638689" y="1891368"/>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Les raisons:</a:t>
            </a:r>
          </a:p>
          <a:p>
            <a:pPr marL="0" indent="0">
              <a:buClr>
                <a:srgbClr val="2ABDF2"/>
              </a:buClr>
              <a:buNone/>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Efficacité et économie: accélération du développement, réutilisation de modules existants</a:t>
            </a:r>
          </a:p>
          <a:p>
            <a:pPr marL="457200" lvl="1"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Screening des profils -&gt; acquisition des talents</a:t>
            </a:r>
          </a:p>
          <a:p>
            <a:pPr marL="457200" lvl="1"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Cybersécurité: accès à une communauté de développeurs pouvant identifier des failles (contre rémunération -&gt; business model en développement)</a:t>
            </a:r>
          </a:p>
          <a:p>
            <a:pPr marL="457200" lvl="1"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Encourager l’adoption: e.g. </a:t>
            </a:r>
            <a:r>
              <a:rPr lang="fr-FR" sz="2000" dirty="0" err="1">
                <a:solidFill>
                  <a:srgbClr val="104361"/>
                </a:solidFill>
                <a:latin typeface="Frutiger 55 Roman" panose="00000400000000000000" pitchFamily="2" charset="0"/>
              </a:rPr>
              <a:t>PyTorch</a:t>
            </a:r>
            <a:r>
              <a:rPr lang="fr-FR" sz="2000" dirty="0">
                <a:solidFill>
                  <a:srgbClr val="104361"/>
                </a:solidFill>
                <a:latin typeface="Frutiger 55 Roman" panose="00000400000000000000" pitchFamily="2" charset="0"/>
              </a:rPr>
              <a:t> open-sourcé par Meta en 2016</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10183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AF65-F2D8-9A28-89C2-9CF0454745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2A9104-EB53-1248-2917-F46EBB9D2CE4}"/>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B687E8B0-7998-DBD9-00CB-3385E5AA6496}"/>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Open-source vs brevet</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5412BD28-4FBA-C7F1-3936-FE8959AD90A2}"/>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17</a:t>
            </a:fld>
            <a:endParaRPr lang="fr-CH" sz="1400" b="1" dirty="0">
              <a:solidFill>
                <a:srgbClr val="0094CD"/>
              </a:solidFill>
              <a:latin typeface="Frutiger 55 Roman" panose="00000400000000000000" pitchFamily="2" charset="0"/>
              <a:cs typeface="Calibri" panose="020F0502020204030204" pitchFamily="34" charset="0"/>
            </a:endParaRPr>
          </a:p>
        </p:txBody>
      </p:sp>
      <p:pic>
        <p:nvPicPr>
          <p:cNvPr id="6" name="Image 6">
            <a:extLst>
              <a:ext uri="{FF2B5EF4-FFF2-40B4-BE49-F238E27FC236}">
                <a16:creationId xmlns:a16="http://schemas.microsoft.com/office/drawing/2014/main" id="{B569A26D-2285-BC66-1B82-CA8249ADEE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19541" y="1532339"/>
            <a:ext cx="1695038" cy="969818"/>
          </a:xfrm>
          <a:prstGeom prst="rect">
            <a:avLst/>
          </a:prstGeom>
        </p:spPr>
      </p:pic>
      <p:sp>
        <p:nvSpPr>
          <p:cNvPr id="7" name="Rectangle 3">
            <a:extLst>
              <a:ext uri="{FF2B5EF4-FFF2-40B4-BE49-F238E27FC236}">
                <a16:creationId xmlns:a16="http://schemas.microsoft.com/office/drawing/2014/main" id="{6C319E6C-C491-859A-21A9-7CC5AD148668}"/>
              </a:ext>
            </a:extLst>
          </p:cNvPr>
          <p:cNvSpPr txBox="1">
            <a:spLocks noChangeArrowheads="1"/>
          </p:cNvSpPr>
          <p:nvPr/>
        </p:nvSpPr>
        <p:spPr bwMode="auto">
          <a:xfrm>
            <a:off x="638689" y="1891368"/>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Conséquences:</a:t>
            </a:r>
          </a:p>
          <a:p>
            <a:pPr marL="0" indent="0">
              <a:buClr>
                <a:srgbClr val="2ABDF2"/>
              </a:buClr>
              <a:buNone/>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Centralisation du développement OS sur des plateformes intégralement contrôlées par les Big Tech.</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Les plus grands projets OS sont contrôlés (et donc orientés) par les intérêts des Big Techs au détriment des petits acteurs</a:t>
            </a:r>
          </a:p>
          <a:p>
            <a:pPr lvl="2">
              <a:buClr>
                <a:srgbClr val="2ABDF2"/>
              </a:buClr>
              <a:buFont typeface="Wingdings" panose="05000000000000000000" pitchFamily="2" charset="2"/>
              <a:buChar char="§"/>
            </a:pPr>
            <a:r>
              <a:rPr lang="fr-FR" sz="2000" dirty="0" err="1">
                <a:solidFill>
                  <a:srgbClr val="104361"/>
                </a:solidFill>
                <a:latin typeface="Frutiger 55 Roman" panose="00000400000000000000" pitchFamily="2" charset="0"/>
              </a:rPr>
              <a:t>Github</a:t>
            </a:r>
            <a:r>
              <a:rPr lang="fr-FR" sz="2000" dirty="0">
                <a:solidFill>
                  <a:srgbClr val="104361"/>
                </a:solidFill>
                <a:latin typeface="Frutiger 55 Roman" panose="00000400000000000000" pitchFamily="2" charset="0"/>
              </a:rPr>
              <a:t>: seulement 15% du code Linux l’est par des volontaires</a:t>
            </a:r>
          </a:p>
          <a:p>
            <a:pPr marL="914400" lvl="2" indent="0">
              <a:buClr>
                <a:srgbClr val="2ABDF2"/>
              </a:buClr>
              <a:buNone/>
            </a:pPr>
            <a:r>
              <a:rPr lang="fr-FR" sz="1200" dirty="0">
                <a:solidFill>
                  <a:srgbClr val="104361"/>
                </a:solidFill>
                <a:latin typeface="Frutiger 55 Roman" panose="00000400000000000000" pitchFamily="2" charset="0"/>
              </a:rPr>
              <a:t>Source: https://www.linuxfoundation.org/press/press-release/the-linux-foundation-releases-development-report-highlighting-contributions-to-the-linux-kernel-ahead-of-25th-anniversary-of-linux</a:t>
            </a: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La plupart du code OS est ensuite intégré à des soft propriétaires vendus par ces grands acteurs</a:t>
            </a:r>
          </a:p>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79696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11DE9-D919-C77C-7422-0208288156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EDA7B86-5FCD-7B3D-7A84-7F8DC2B143FB}"/>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47C69F5E-9D8E-BED2-208E-946CEBEB0CB9}"/>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Open-source vs brevet</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DE6D755C-D931-91E0-CBB0-93BC715311D2}"/>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18</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047FEA07-F059-8F86-09A0-81E5BE224370}"/>
              </a:ext>
            </a:extLst>
          </p:cNvPr>
          <p:cNvSpPr txBox="1">
            <a:spLocks noChangeArrowheads="1"/>
          </p:cNvSpPr>
          <p:nvPr/>
        </p:nvSpPr>
        <p:spPr bwMode="auto">
          <a:xfrm>
            <a:off x="638689" y="1891368"/>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1B03B40F-E1A4-6E61-0F06-6ED21DA039AC}"/>
              </a:ext>
            </a:extLst>
          </p:cNvPr>
          <p:cNvSpPr txBox="1">
            <a:spLocks noChangeArrowheads="1"/>
          </p:cNvSpPr>
          <p:nvPr/>
        </p:nvSpPr>
        <p:spPr bwMode="auto">
          <a:xfrm>
            <a:off x="416620" y="2021260"/>
            <a:ext cx="5304911" cy="9962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En 2025, il n’est plus si clair qui est David et qui est Goliath.</a:t>
            </a:r>
          </a:p>
          <a:p>
            <a:pPr marL="0" indent="0">
              <a:buClr>
                <a:srgbClr val="2ABDF2"/>
              </a:buClr>
              <a:buNone/>
            </a:pPr>
            <a:endParaRPr lang="fr-FR" sz="24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Comment protéger son IP lorsque d’un accaparement par des grands acteurs sans tuer l’esprit de coopération originel de l’OS?</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050" name="Picture 2" descr="Recto">
            <a:extLst>
              <a:ext uri="{FF2B5EF4-FFF2-40B4-BE49-F238E27FC236}">
                <a16:creationId xmlns:a16="http://schemas.microsoft.com/office/drawing/2014/main" id="{8B327FBC-A6E8-FB18-EC0A-B6A1FD7D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970" y="1571528"/>
            <a:ext cx="5587410" cy="430874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D29282CD-DAB6-BBB8-C351-5B278B8F40BC}"/>
              </a:ext>
            </a:extLst>
          </p:cNvPr>
          <p:cNvSpPr txBox="1"/>
          <p:nvPr/>
        </p:nvSpPr>
        <p:spPr>
          <a:xfrm>
            <a:off x="6187970" y="6026076"/>
            <a:ext cx="5587410" cy="461665"/>
          </a:xfrm>
          <a:prstGeom prst="rect">
            <a:avLst/>
          </a:prstGeom>
          <a:noFill/>
        </p:spPr>
        <p:txBody>
          <a:bodyPr wrap="square">
            <a:spAutoFit/>
          </a:bodyPr>
          <a:lstStyle/>
          <a:p>
            <a:pPr algn="r"/>
            <a:r>
              <a:rPr lang="fr-CH" sz="1200" dirty="0">
                <a:latin typeface="Frutiger 55 Roman" panose="00000400000000000000" pitchFamily="2" charset="0"/>
              </a:rPr>
              <a:t>Par Coyau — Travail personnel, Domaine public, https://commons.wikimedia.org/w/index.php?curid=37247032</a:t>
            </a:r>
          </a:p>
        </p:txBody>
      </p:sp>
    </p:spTree>
    <p:extLst>
      <p:ext uri="{BB962C8B-B14F-4D97-AF65-F5344CB8AC3E}">
        <p14:creationId xmlns:p14="http://schemas.microsoft.com/office/powerpoint/2010/main" val="360957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6438E-D841-C055-5FF5-D6899CE54C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7BB273-4402-15C5-40A1-EEF2ACC085ED}"/>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0A46AE67-ABFD-B107-612B-5429AA49DE77}"/>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Open-source vs brevet</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71F28F4C-0A33-B404-6C77-A3D17F1E2EA5}"/>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19</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C3071CAA-1B94-2A1B-E8E3-D1A9447BA7C1}"/>
              </a:ext>
            </a:extLst>
          </p:cNvPr>
          <p:cNvSpPr txBox="1">
            <a:spLocks noChangeArrowheads="1"/>
          </p:cNvSpPr>
          <p:nvPr/>
        </p:nvSpPr>
        <p:spPr bwMode="auto">
          <a:xfrm>
            <a:off x="638689" y="2021260"/>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58F54116-F7CA-9ABB-F0B1-2EEF6209BB9E}"/>
              </a:ext>
            </a:extLst>
          </p:cNvPr>
          <p:cNvSpPr txBox="1">
            <a:spLocks noChangeArrowheads="1"/>
          </p:cNvSpPr>
          <p:nvPr/>
        </p:nvSpPr>
        <p:spPr bwMode="auto">
          <a:xfrm>
            <a:off x="416620" y="2021260"/>
            <a:ext cx="9785471" cy="9962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Une solution: brevet et licence</a:t>
            </a: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Contrôle sur la technologie (droit exclusif)</a:t>
            </a: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Accord de licence : le titulaire choisit les conditions d’octroi, e.g.</a:t>
            </a:r>
          </a:p>
          <a:p>
            <a:pPr lvl="2">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Gratuite</a:t>
            </a:r>
          </a:p>
          <a:p>
            <a:pPr lvl="2">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Irrévocable</a:t>
            </a:r>
          </a:p>
          <a:p>
            <a:pPr lvl="2">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Sous-</a:t>
            </a:r>
            <a:r>
              <a:rPr lang="fr-FR" sz="1600" dirty="0" err="1">
                <a:solidFill>
                  <a:srgbClr val="104361"/>
                </a:solidFill>
                <a:latin typeface="Frutiger 55 Roman" panose="00000400000000000000" pitchFamily="2" charset="0"/>
              </a:rPr>
              <a:t>licensiable</a:t>
            </a:r>
            <a:endParaRPr lang="fr-FR" sz="16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Etc.</a:t>
            </a:r>
          </a:p>
          <a:p>
            <a:pPr marL="914400" lvl="2" indent="0">
              <a:buClr>
                <a:srgbClr val="2ABDF2"/>
              </a:buClr>
              <a:buNone/>
            </a:pPr>
            <a:endParaRPr lang="fr-FR" sz="16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Possibilité de contrôler la diffusion de son software à ses propres conditions</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B5B681CD-C6BE-F16E-C8C5-0E83E53BEB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207561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A40620F-EEA3-3D48-5CC0-675E1DBD6FE7}"/>
              </a:ext>
            </a:extLst>
          </p:cNvPr>
          <p:cNvSpPr/>
          <p:nvPr/>
        </p:nvSpPr>
        <p:spPr>
          <a:xfrm>
            <a:off x="9907677" y="0"/>
            <a:ext cx="2284324" cy="6858000"/>
          </a:xfrm>
          <a:prstGeom prst="rect">
            <a:avLst/>
          </a:prstGeom>
          <a:solidFill>
            <a:srgbClr val="0F4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EF7C5DF6-6E9A-76DC-3F06-DE3845447395}"/>
              </a:ext>
            </a:extLst>
          </p:cNvPr>
          <p:cNvSpPr>
            <a:spLocks noGrp="1"/>
          </p:cNvSpPr>
          <p:nvPr>
            <p:ph type="title"/>
          </p:nvPr>
        </p:nvSpPr>
        <p:spPr>
          <a:xfrm>
            <a:off x="647642" y="-154"/>
            <a:ext cx="3814421" cy="1325563"/>
          </a:xfrm>
        </p:spPr>
        <p:txBody>
          <a:bodyPr/>
          <a:lstStyle/>
          <a:p>
            <a:r>
              <a:rPr lang="fr-CH" dirty="0">
                <a:solidFill>
                  <a:srgbClr val="0F415E"/>
                </a:solidFill>
                <a:latin typeface="Frutiger 45 Light" pitchFamily="2" charset="0"/>
              </a:rPr>
              <a:t>Speaker</a:t>
            </a:r>
          </a:p>
        </p:txBody>
      </p:sp>
      <p:pic>
        <p:nvPicPr>
          <p:cNvPr id="11" name="Image 4">
            <a:extLst>
              <a:ext uri="{FF2B5EF4-FFF2-40B4-BE49-F238E27FC236}">
                <a16:creationId xmlns:a16="http://schemas.microsoft.com/office/drawing/2014/main" id="{EBFD2824-BB34-C332-D174-F6051268D8E5}"/>
              </a:ext>
            </a:extLst>
          </p:cNvPr>
          <p:cNvPicPr>
            <a:picLocks noChangeAspect="1"/>
          </p:cNvPicPr>
          <p:nvPr/>
        </p:nvPicPr>
        <p:blipFill>
          <a:blip r:embed="rId3"/>
          <a:stretch>
            <a:fillRect/>
          </a:stretch>
        </p:blipFill>
        <p:spPr>
          <a:xfrm>
            <a:off x="10248242" y="2815932"/>
            <a:ext cx="1557359" cy="891046"/>
          </a:xfrm>
          <a:prstGeom prst="rect">
            <a:avLst/>
          </a:prstGeom>
        </p:spPr>
      </p:pic>
      <p:sp>
        <p:nvSpPr>
          <p:cNvPr id="5" name="Content Placeholder 3">
            <a:extLst>
              <a:ext uri="{FF2B5EF4-FFF2-40B4-BE49-F238E27FC236}">
                <a16:creationId xmlns:a16="http://schemas.microsoft.com/office/drawing/2014/main" id="{A25B532E-86CA-A335-C473-8E64740855B7}"/>
              </a:ext>
            </a:extLst>
          </p:cNvPr>
          <p:cNvSpPr txBox="1">
            <a:spLocks/>
          </p:cNvSpPr>
          <p:nvPr/>
        </p:nvSpPr>
        <p:spPr>
          <a:xfrm>
            <a:off x="1014362" y="1797249"/>
            <a:ext cx="3814422" cy="3595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55 Roman"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55 Roman"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55 Roman"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55 Roman"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0F415E"/>
                </a:solidFill>
                <a:latin typeface="Frutiger 45 Light" pitchFamily="2" charset="0"/>
              </a:rPr>
              <a:t>Adrien</a:t>
            </a:r>
            <a:r>
              <a:rPr lang="en-US" sz="2800" dirty="0">
                <a:solidFill>
                  <a:srgbClr val="0F415E"/>
                </a:solidFill>
                <a:latin typeface="Frutiger 55 Roman" panose="00000400000000000000" pitchFamily="2" charset="0"/>
              </a:rPr>
              <a:t> </a:t>
            </a:r>
            <a:r>
              <a:rPr lang="en-US" sz="2600" dirty="0">
                <a:solidFill>
                  <a:srgbClr val="0093CB"/>
                </a:solidFill>
                <a:latin typeface="Frutiger 45 Light" pitchFamily="2" charset="0"/>
              </a:rPr>
              <a:t>MARCONE</a:t>
            </a:r>
            <a:r>
              <a:rPr lang="en-US" sz="2000" dirty="0">
                <a:solidFill>
                  <a:srgbClr val="0093CB"/>
                </a:solidFill>
                <a:latin typeface="Frutiger 45 Light" pitchFamily="2" charset="0"/>
              </a:rPr>
              <a:t> </a:t>
            </a:r>
            <a:endParaRPr lang="en-US" sz="1900" dirty="0">
              <a:solidFill>
                <a:srgbClr val="0F415E"/>
              </a:solidFill>
            </a:endParaRPr>
          </a:p>
          <a:p>
            <a:pPr marL="0" indent="0">
              <a:buNone/>
            </a:pPr>
            <a:endParaRPr lang="en-US" sz="1800" dirty="0">
              <a:solidFill>
                <a:srgbClr val="0F415E"/>
              </a:solidFill>
            </a:endParaRPr>
          </a:p>
          <a:p>
            <a:pPr marL="0" indent="0">
              <a:buNone/>
            </a:pPr>
            <a:r>
              <a:rPr lang="en-US" sz="1800" dirty="0">
                <a:solidFill>
                  <a:srgbClr val="0F415E"/>
                </a:solidFill>
              </a:rPr>
              <a:t>PhD Mathematics, EPFL</a:t>
            </a:r>
          </a:p>
          <a:p>
            <a:pPr marL="0" indent="0">
              <a:buNone/>
            </a:pPr>
            <a:endParaRPr lang="en-US" sz="1800" dirty="0">
              <a:solidFill>
                <a:srgbClr val="0F415E"/>
              </a:solidFill>
            </a:endParaRPr>
          </a:p>
          <a:p>
            <a:pPr marL="0" indent="0">
              <a:buNone/>
            </a:pPr>
            <a:r>
              <a:rPr lang="en-US" sz="1800" dirty="0" err="1">
                <a:solidFill>
                  <a:srgbClr val="0F415E"/>
                </a:solidFill>
              </a:rPr>
              <a:t>Ingénieur</a:t>
            </a:r>
            <a:r>
              <a:rPr lang="en-US" sz="1800" dirty="0">
                <a:solidFill>
                  <a:srgbClr val="0F415E"/>
                </a:solidFill>
              </a:rPr>
              <a:t> brevet chez P&amp;TS SA</a:t>
            </a:r>
          </a:p>
          <a:p>
            <a:pPr marL="0" indent="0">
              <a:buNone/>
            </a:pPr>
            <a:endParaRPr lang="en-US" sz="1800" dirty="0">
              <a:solidFill>
                <a:srgbClr val="0F415E"/>
              </a:solidFill>
            </a:endParaRPr>
          </a:p>
          <a:p>
            <a:pPr marL="0" indent="0">
              <a:buNone/>
            </a:pPr>
            <a:r>
              <a:rPr lang="en-US" sz="1800" dirty="0" err="1">
                <a:solidFill>
                  <a:srgbClr val="0F415E"/>
                </a:solidFill>
              </a:rPr>
              <a:t>Spécialiste</a:t>
            </a:r>
            <a:r>
              <a:rPr lang="en-US" sz="1800" dirty="0">
                <a:solidFill>
                  <a:srgbClr val="0F415E"/>
                </a:solidFill>
              </a:rPr>
              <a:t> IP pour le monde digital</a:t>
            </a:r>
          </a:p>
        </p:txBody>
      </p:sp>
      <p:cxnSp>
        <p:nvCxnSpPr>
          <p:cNvPr id="8" name="Google Shape;297;p29">
            <a:extLst>
              <a:ext uri="{FF2B5EF4-FFF2-40B4-BE49-F238E27FC236}">
                <a16:creationId xmlns:a16="http://schemas.microsoft.com/office/drawing/2014/main" id="{812A1C10-B5C7-84A8-139D-C43A93A240DF}"/>
              </a:ext>
            </a:extLst>
          </p:cNvPr>
          <p:cNvCxnSpPr>
            <a:cxnSpLocks/>
          </p:cNvCxnSpPr>
          <p:nvPr/>
        </p:nvCxnSpPr>
        <p:spPr>
          <a:xfrm>
            <a:off x="769603" y="1652337"/>
            <a:ext cx="0" cy="3094475"/>
          </a:xfrm>
          <a:prstGeom prst="straightConnector1">
            <a:avLst/>
          </a:prstGeom>
          <a:noFill/>
          <a:ln w="28575" cap="flat" cmpd="sng">
            <a:solidFill>
              <a:srgbClr val="0094CD"/>
            </a:solidFill>
            <a:prstDash val="solid"/>
            <a:round/>
            <a:headEnd type="none" w="med" len="med"/>
            <a:tailEnd type="none" w="med" len="med"/>
          </a:ln>
        </p:spPr>
      </p:cxnSp>
      <p:pic>
        <p:nvPicPr>
          <p:cNvPr id="3" name="Image 2">
            <a:extLst>
              <a:ext uri="{FF2B5EF4-FFF2-40B4-BE49-F238E27FC236}">
                <a16:creationId xmlns:a16="http://schemas.microsoft.com/office/drawing/2014/main" id="{FD1200E9-D4C0-0A5B-D99C-A49AB98445DA}"/>
              </a:ext>
            </a:extLst>
          </p:cNvPr>
          <p:cNvPicPr>
            <a:picLocks noChangeAspect="1"/>
          </p:cNvPicPr>
          <p:nvPr/>
        </p:nvPicPr>
        <p:blipFill>
          <a:blip r:embed="rId4"/>
          <a:stretch>
            <a:fillRect/>
          </a:stretch>
        </p:blipFill>
        <p:spPr>
          <a:xfrm>
            <a:off x="5073543" y="649166"/>
            <a:ext cx="4447734" cy="5559668"/>
          </a:xfrm>
          <a:prstGeom prst="rect">
            <a:avLst/>
          </a:prstGeom>
        </p:spPr>
      </p:pic>
    </p:spTree>
    <p:extLst>
      <p:ext uri="{BB962C8B-B14F-4D97-AF65-F5344CB8AC3E}">
        <p14:creationId xmlns:p14="http://schemas.microsoft.com/office/powerpoint/2010/main" val="2070495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0D83-3CA0-CC8D-E7A2-3AE8E71DA8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B46D9A0-4932-9DFE-5E32-6ED356E7535D}"/>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1C4B0FB1-DFA7-CE22-B27C-102A1B18E9F9}"/>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Brevetabilité du software</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D54FB593-E58E-E1A0-0168-F77DD3285518}"/>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20</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DB1CED81-FA44-A312-8355-1B5151068E4B}"/>
              </a:ext>
            </a:extLst>
          </p:cNvPr>
          <p:cNvSpPr txBox="1">
            <a:spLocks noChangeArrowheads="1"/>
          </p:cNvSpPr>
          <p:nvPr/>
        </p:nvSpPr>
        <p:spPr bwMode="auto">
          <a:xfrm>
            <a:off x="638689" y="2021260"/>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623FEE81-919E-03B3-5A41-1C63983209BD}"/>
              </a:ext>
            </a:extLst>
          </p:cNvPr>
          <p:cNvSpPr txBox="1">
            <a:spLocks noChangeArrowheads="1"/>
          </p:cNvSpPr>
          <p:nvPr/>
        </p:nvSpPr>
        <p:spPr bwMode="auto">
          <a:xfrm>
            <a:off x="416620" y="2021260"/>
            <a:ext cx="9785471" cy="9962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Un mythe tenace:</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marL="0" indent="0" algn="ctr">
              <a:buClr>
                <a:srgbClr val="2ABDF2"/>
              </a:buClr>
              <a:buNone/>
            </a:pPr>
            <a:r>
              <a:rPr lang="fr-FR" sz="2400" dirty="0">
                <a:solidFill>
                  <a:srgbClr val="104361"/>
                </a:solidFill>
                <a:latin typeface="Frutiger 55 Roman" panose="00000400000000000000" pitchFamily="2" charset="0"/>
              </a:rPr>
              <a:t>Les softwares ne sont pas brevetables!</a:t>
            </a:r>
          </a:p>
          <a:p>
            <a:pPr marL="0" indent="0">
              <a:buClr>
                <a:srgbClr val="2ABDF2"/>
              </a:buClr>
              <a:buNone/>
            </a:pPr>
            <a:r>
              <a:rPr lang="fr-FR" sz="1600" dirty="0">
                <a:solidFill>
                  <a:srgbClr val="104361"/>
                </a:solidFill>
                <a:latin typeface="Frutiger 55 Roman" panose="00000400000000000000" pitchFamily="2" charset="0"/>
              </a:rPr>
              <a:t>			</a:t>
            </a:r>
          </a:p>
          <a:p>
            <a:pPr marL="0" indent="0">
              <a:buClr>
                <a:srgbClr val="2ABDF2"/>
              </a:buClr>
              <a:buNone/>
            </a:pPr>
            <a:r>
              <a:rPr lang="fr-FR" sz="1600" dirty="0">
                <a:solidFill>
                  <a:srgbClr val="104361"/>
                </a:solidFill>
                <a:latin typeface="Frutiger 55 Roman" panose="00000400000000000000" pitchFamily="2" charset="0"/>
              </a:rPr>
              <a:t>			Source 1: « Trust me bro! »</a:t>
            </a:r>
          </a:p>
          <a:p>
            <a:pPr marL="0" indent="0">
              <a:buClr>
                <a:srgbClr val="2ABDF2"/>
              </a:buClr>
              <a:buNone/>
            </a:pPr>
            <a:r>
              <a:rPr lang="fr-FR" sz="1600" dirty="0">
                <a:solidFill>
                  <a:srgbClr val="104361"/>
                </a:solidFill>
                <a:latin typeface="Frutiger 55 Roman" panose="00000400000000000000" pitchFamily="2" charset="0"/>
              </a:rPr>
              <a:t>			Source 2: Une lecture partielle de l’Art.52(2)(c) CBE </a:t>
            </a:r>
          </a:p>
          <a:p>
            <a:pPr lvl="2" algn="r">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DA070726-09D9-B806-CF81-8A5D49E414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39924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32DA8-E240-0A5B-4CED-F8777D2892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BFAC37-522F-88D2-06C0-C25A6DB480B6}"/>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1361BF47-B4CB-3A5D-DE9A-8A9F80307366}"/>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Brevetabilité du software</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5F97EBB3-A94F-FE17-A278-552B32BB7BA3}"/>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21</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5C23C057-432B-E66B-0AE0-C9BBBDDC2569}"/>
              </a:ext>
            </a:extLst>
          </p:cNvPr>
          <p:cNvSpPr txBox="1">
            <a:spLocks noChangeArrowheads="1"/>
          </p:cNvSpPr>
          <p:nvPr/>
        </p:nvSpPr>
        <p:spPr bwMode="auto">
          <a:xfrm>
            <a:off x="638689" y="1990087"/>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61319FB3-EBAB-76E0-732A-EECE61675280}"/>
              </a:ext>
            </a:extLst>
          </p:cNvPr>
          <p:cNvSpPr txBox="1">
            <a:spLocks noChangeArrowheads="1"/>
          </p:cNvSpPr>
          <p:nvPr/>
        </p:nvSpPr>
        <p:spPr bwMode="auto">
          <a:xfrm>
            <a:off x="638689" y="1789767"/>
            <a:ext cx="9785471" cy="9962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Pourtant:</a:t>
            </a:r>
          </a:p>
          <a:p>
            <a:pPr marL="0" indent="0">
              <a:buNone/>
            </a:pPr>
            <a:endParaRPr lang="fr-FR" sz="1600" dirty="0">
              <a:latin typeface="Frutiger 55 Roman" panose="00000400000000000000" pitchFamily="2" charset="0"/>
            </a:endParaRPr>
          </a:p>
          <a:p>
            <a:pPr marL="0" indent="0">
              <a:buNone/>
            </a:pPr>
            <a:r>
              <a:rPr lang="fr-FR" sz="1600" dirty="0">
                <a:latin typeface="Frutiger 55 Roman" panose="00000400000000000000" pitchFamily="2" charset="0"/>
              </a:rPr>
              <a:t>Procédé mis en œuvre par ordinateur pour détecter des événements malveillants survenant en ce qui concerne une structure de données en chaîne de blocs comprenant :</a:t>
            </a:r>
          </a:p>
          <a:p>
            <a:pPr lvl="1"/>
            <a:r>
              <a:rPr lang="fr-FR" sz="1600" dirty="0">
                <a:latin typeface="Frutiger 55 Roman" panose="00000400000000000000" pitchFamily="2" charset="0"/>
              </a:rPr>
              <a:t>la définition (402) d'un profil de création de transactions selon lequel des transactions peuvent être générées et soumises à la chaîne de blocs ;</a:t>
            </a:r>
          </a:p>
          <a:p>
            <a:pPr lvl="1"/>
            <a:r>
              <a:rPr lang="fr-FR" sz="1600" dirty="0">
                <a:latin typeface="Frutiger 55 Roman" panose="00000400000000000000" pitchFamily="2" charset="0"/>
              </a:rPr>
              <a:t>la soumission (404) d'une transaction à la chaîne de blocs, la transaction causant la génération d'une structure de données de profileur dans la chaîne de blocs incluant un code exécutable pour générer des transactions de profil destinées à être soumises à la chaîne de blocs selon le profil de création de transactions ;</a:t>
            </a:r>
          </a:p>
          <a:p>
            <a:pPr lvl="1"/>
            <a:r>
              <a:rPr lang="fr-FR" sz="1600" dirty="0">
                <a:latin typeface="Frutiger 55 Roman" panose="00000400000000000000" pitchFamily="2" charset="0"/>
              </a:rPr>
              <a:t>la surveillance (406) de la chaîne de blocs pour identifier des transactions de profil ; et</a:t>
            </a:r>
          </a:p>
          <a:p>
            <a:pPr lvl="1"/>
            <a:r>
              <a:rPr lang="fr-FR" sz="1600" dirty="0">
                <a:latin typeface="Frutiger 55 Roman" panose="00000400000000000000" pitchFamily="2" charset="0"/>
              </a:rPr>
              <a:t>la comparaison (408) de transactions de profil identifiées avec le profil de création de transactions pour détecter un écart par rapport au profil de création de transactions, une telle détection (410) correspondant à un événement malveillant survenant en ce qui concerne la chaîne de blocs.</a:t>
            </a:r>
          </a:p>
          <a:p>
            <a:pPr lvl="1">
              <a:buClr>
                <a:srgbClr val="2ABDF2"/>
              </a:buClr>
              <a:buFont typeface="Wingdings" panose="05000000000000000000" pitchFamily="2" charset="2"/>
              <a:buChar char="§"/>
            </a:pPr>
            <a:endParaRPr lang="fr-FR" sz="1200" dirty="0">
              <a:solidFill>
                <a:srgbClr val="104361"/>
              </a:solidFill>
              <a:latin typeface="Frutiger 55 Roman" panose="00000400000000000000" pitchFamily="2" charset="0"/>
            </a:endParaRPr>
          </a:p>
          <a:p>
            <a:pPr marL="914400" lvl="2" indent="0" algn="r">
              <a:buClr>
                <a:srgbClr val="2ABDF2"/>
              </a:buClr>
              <a:buNone/>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C7DFEE72-EB29-B19F-1320-B3D5C0CC43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10361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EE81-9E7D-B2D8-B231-89F973A73C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69D6FD-3956-533F-AB37-E10A0929E776}"/>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C94DB5E9-2F37-7477-B474-F3B1C3352732}"/>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Conditions pour la brevetabilité</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634B7A94-F21A-8267-6B81-3D91EF406ADE}"/>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22</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4443B153-EFE5-F551-2FF5-C07940F510D1}"/>
              </a:ext>
            </a:extLst>
          </p:cNvPr>
          <p:cNvSpPr txBox="1">
            <a:spLocks noChangeArrowheads="1"/>
          </p:cNvSpPr>
          <p:nvPr/>
        </p:nvSpPr>
        <p:spPr bwMode="auto">
          <a:xfrm>
            <a:off x="638689" y="2021260"/>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FFDB72A0-7205-0593-2449-C29C2B73807C}"/>
              </a:ext>
            </a:extLst>
          </p:cNvPr>
          <p:cNvSpPr txBox="1">
            <a:spLocks noChangeArrowheads="1"/>
          </p:cNvSpPr>
          <p:nvPr/>
        </p:nvSpPr>
        <p:spPr bwMode="auto">
          <a:xfrm>
            <a:off x="416620" y="2021260"/>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En plus de la condition naturelle de </a:t>
            </a:r>
            <a:r>
              <a:rPr lang="fr-FR" sz="2000" u="sng" dirty="0">
                <a:solidFill>
                  <a:srgbClr val="104361"/>
                </a:solidFill>
                <a:latin typeface="Frutiger 55 Roman" panose="00000400000000000000" pitchFamily="2" charset="0"/>
              </a:rPr>
              <a:t>nouveauté</a:t>
            </a:r>
            <a:r>
              <a:rPr lang="fr-FR" sz="2000" dirty="0">
                <a:solidFill>
                  <a:srgbClr val="104361"/>
                </a:solidFill>
                <a:latin typeface="Frutiger 55 Roman" panose="00000400000000000000" pitchFamily="2" charset="0"/>
              </a:rPr>
              <a:t>, les inventions dans le domaine du software doivent satisfaire les conditions suivantes:</a:t>
            </a:r>
          </a:p>
          <a:p>
            <a:pPr marL="0" indent="0">
              <a:buClr>
                <a:srgbClr val="2ABDF2"/>
              </a:buClr>
              <a:buNone/>
            </a:pPr>
            <a:endParaRPr lang="fr-FR" sz="2000" u="sng"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Condition 1: l’invention doit être </a:t>
            </a:r>
            <a:r>
              <a:rPr lang="fr-FR" sz="2000" u="sng" dirty="0">
                <a:solidFill>
                  <a:srgbClr val="104361"/>
                </a:solidFill>
                <a:latin typeface="Frutiger 55 Roman" panose="00000400000000000000" pitchFamily="2" charset="0"/>
              </a:rPr>
              <a:t>technique</a:t>
            </a:r>
            <a:r>
              <a:rPr lang="fr-FR" sz="2000" dirty="0">
                <a:solidFill>
                  <a:srgbClr val="104361"/>
                </a:solidFill>
                <a:latin typeface="Frutiger 55 Roman" panose="00000400000000000000" pitchFamily="2" charset="0"/>
              </a:rPr>
              <a:t> (vs idée abstraite)</a:t>
            </a:r>
          </a:p>
          <a:p>
            <a:pPr>
              <a:buClr>
                <a:srgbClr val="2ABDF2"/>
              </a:buClr>
              <a:buFont typeface="Wingdings" panose="05000000000000000000" pitchFamily="2" charset="2"/>
              <a:buChar char="§"/>
            </a:pPr>
            <a:endParaRPr lang="fr-FR" sz="2000" u="sng"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Le simple recours à un ordinateur suffit, d’où la formulation « procédé mis-en-œuvre par un ordinateur »</a:t>
            </a:r>
          </a:p>
          <a:p>
            <a:pPr marL="457200" lvl="1" indent="0">
              <a:buClr>
                <a:srgbClr val="2ABDF2"/>
              </a:buClr>
              <a:buNone/>
            </a:pPr>
            <a:endParaRPr lang="fr-FR" sz="1600" u="sng"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Condition 2: le caractère </a:t>
            </a:r>
            <a:r>
              <a:rPr lang="fr-FR" sz="2000" u="sng" dirty="0">
                <a:solidFill>
                  <a:srgbClr val="104361"/>
                </a:solidFill>
                <a:latin typeface="Frutiger 55 Roman" panose="00000400000000000000" pitchFamily="2" charset="0"/>
              </a:rPr>
              <a:t>inventif</a:t>
            </a:r>
            <a:r>
              <a:rPr lang="fr-FR" sz="2000" dirty="0">
                <a:solidFill>
                  <a:srgbClr val="104361"/>
                </a:solidFill>
                <a:latin typeface="Frutiger 55 Roman" panose="00000400000000000000" pitchFamily="2" charset="0"/>
              </a:rPr>
              <a:t> de l’invention doit être de nature </a:t>
            </a:r>
            <a:r>
              <a:rPr lang="fr-FR" sz="2000" u="sng" dirty="0">
                <a:solidFill>
                  <a:srgbClr val="104361"/>
                </a:solidFill>
                <a:latin typeface="Frutiger 55 Roman" panose="00000400000000000000" pitchFamily="2" charset="0"/>
              </a:rPr>
              <a:t>technique</a:t>
            </a:r>
          </a:p>
          <a:p>
            <a:pPr marL="0" indent="0">
              <a:buClr>
                <a:srgbClr val="2ABDF2"/>
              </a:buClr>
              <a:buNone/>
            </a:pPr>
            <a:endParaRPr lang="fr-FR" sz="2000" u="sng"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Le simple recours à un ordinateur ne suffit plus, il faut que la partie innovante de l’invention soit basée sur un élément technique</a:t>
            </a:r>
          </a:p>
          <a:p>
            <a:pPr lvl="2" algn="r">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AC1445FE-9795-1822-E11F-B0D3840C9D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377383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F92B0-832F-D745-0EF9-5F2C4BD3475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EF4052D-DD8C-1B02-DF11-99B65EC48080}"/>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D54D2A02-FA6B-D023-3A0E-D844258FFE4A}"/>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Conditions pour la brevetabilité</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A7F0449A-D9C4-73CE-D0E6-8A0A3A57292B}"/>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23</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4FEEE17B-9564-096A-3D89-5A194A8608D8}"/>
              </a:ext>
            </a:extLst>
          </p:cNvPr>
          <p:cNvSpPr txBox="1">
            <a:spLocks noChangeArrowheads="1"/>
          </p:cNvSpPr>
          <p:nvPr/>
        </p:nvSpPr>
        <p:spPr bwMode="auto">
          <a:xfrm>
            <a:off x="638689" y="2021260"/>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A9490033-CD1D-C129-9CA4-0FBE463F054F}"/>
              </a:ext>
            </a:extLst>
          </p:cNvPr>
          <p:cNvSpPr txBox="1">
            <a:spLocks noChangeArrowheads="1"/>
          </p:cNvSpPr>
          <p:nvPr/>
        </p:nvSpPr>
        <p:spPr bwMode="auto">
          <a:xfrm>
            <a:off x="416620" y="2021260"/>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Par (contre-)exemple:</a:t>
            </a:r>
          </a:p>
          <a:p>
            <a:pPr>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marL="457200" lvl="1" indent="0">
              <a:buClr>
                <a:srgbClr val="2ABDF2"/>
              </a:buClr>
              <a:buNone/>
            </a:pPr>
            <a:r>
              <a:rPr lang="fr-FR" sz="2000" u="sng" dirty="0">
                <a:solidFill>
                  <a:srgbClr val="104361"/>
                </a:solidFill>
                <a:latin typeface="Frutiger 55 Roman" panose="00000400000000000000" pitchFamily="2" charset="0"/>
              </a:rPr>
              <a:t>Invention</a:t>
            </a:r>
            <a:r>
              <a:rPr lang="fr-FR" sz="2000" dirty="0">
                <a:solidFill>
                  <a:srgbClr val="104361"/>
                </a:solidFill>
                <a:latin typeface="Frutiger 55 Roman" panose="00000400000000000000" pitchFamily="2" charset="0"/>
              </a:rPr>
              <a:t> : Système pour téléphone portable permettant de gérer deux cartes SIM, e.g. pour gérer un numéro professionnel et un numéro privé</a:t>
            </a:r>
          </a:p>
          <a:p>
            <a:pPr marL="457200" lvl="1" indent="0">
              <a:buClr>
                <a:srgbClr val="2ABDF2"/>
              </a:buClr>
              <a:buNone/>
            </a:pPr>
            <a:endParaRPr lang="fr-FR" sz="2000" dirty="0">
              <a:solidFill>
                <a:srgbClr val="104361"/>
              </a:solidFill>
              <a:latin typeface="Frutiger 55 Roman" panose="00000400000000000000" pitchFamily="2" charset="0"/>
            </a:endParaRPr>
          </a:p>
          <a:p>
            <a:pPr lvl="1">
              <a:buClr>
                <a:srgbClr val="2ABDF2"/>
              </a:buClr>
            </a:pPr>
            <a:r>
              <a:rPr lang="fr-FR" sz="2000" dirty="0">
                <a:solidFill>
                  <a:srgbClr val="104361"/>
                </a:solidFill>
                <a:latin typeface="Frutiger 55 Roman" panose="00000400000000000000" pitchFamily="2" charset="0"/>
              </a:rPr>
              <a:t>Le problème résolu par l’invention n’est pas de nature technique, mais administrative.</a:t>
            </a:r>
          </a:p>
          <a:p>
            <a:pPr lvl="1">
              <a:buClr>
                <a:srgbClr val="2ABDF2"/>
              </a:buClr>
            </a:pPr>
            <a:r>
              <a:rPr lang="fr-FR" sz="2000" dirty="0">
                <a:solidFill>
                  <a:srgbClr val="104361"/>
                </a:solidFill>
                <a:latin typeface="Frutiger 55 Roman" panose="00000400000000000000" pitchFamily="2" charset="0"/>
              </a:rPr>
              <a:t>Le caractère inventif se limite à des éléments non-techniques.</a:t>
            </a:r>
          </a:p>
          <a:p>
            <a:pPr marL="457200" lvl="1" indent="0">
              <a:buClr>
                <a:srgbClr val="2ABDF2"/>
              </a:buClr>
              <a:buNone/>
            </a:pPr>
            <a:endParaRPr lang="fr-FR" sz="2000" dirty="0">
              <a:solidFill>
                <a:srgbClr val="104361"/>
              </a:solidFill>
              <a:latin typeface="Frutiger 55 Roman" panose="00000400000000000000" pitchFamily="2" charset="0"/>
            </a:endParaRPr>
          </a:p>
          <a:p>
            <a:pPr lvl="1">
              <a:buClr>
                <a:srgbClr val="2ABDF2"/>
              </a:buClr>
            </a:pPr>
            <a:r>
              <a:rPr lang="fr-FR" sz="2000" dirty="0">
                <a:solidFill>
                  <a:srgbClr val="104361"/>
                </a:solidFill>
                <a:latin typeface="Frutiger 55 Roman" panose="00000400000000000000" pitchFamily="2" charset="0"/>
              </a:rPr>
              <a:t>Conclusion : non-brevetable!</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B85550DB-CEA7-5687-A739-82E3F923EB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10952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AC96-8DE1-888C-6F13-7BDDBC67483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508E9E-BA38-6E4A-7B57-F3378D1FB139}"/>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36A82828-FB40-F08F-CBBA-87E34EF0E57E}"/>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Brevetabilité du software</a:t>
            </a:r>
            <a:endParaRPr lang="fr-FR" sz="4400" dirty="0">
              <a:ln w="0"/>
              <a:solidFill>
                <a:srgbClr val="00B0F0"/>
              </a:solidFill>
              <a:effectLst/>
              <a:latin typeface="Frutiger 45 Light" pitchFamily="2" charset="0"/>
              <a:cs typeface="Calibri" panose="020F0502020204030204" pitchFamily="34" charset="0"/>
            </a:endParaRPr>
          </a:p>
        </p:txBody>
      </p:sp>
      <p:sp>
        <p:nvSpPr>
          <p:cNvPr id="3" name="Holder 6">
            <a:extLst>
              <a:ext uri="{FF2B5EF4-FFF2-40B4-BE49-F238E27FC236}">
                <a16:creationId xmlns:a16="http://schemas.microsoft.com/office/drawing/2014/main" id="{FE75BFFB-2306-5D59-610D-ED438A75D5F6}"/>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24</a:t>
            </a:fld>
            <a:endParaRPr lang="fr-CH" sz="1400" b="1" dirty="0">
              <a:solidFill>
                <a:srgbClr val="0094CD"/>
              </a:solidFill>
              <a:latin typeface="Frutiger 55 Roman" panose="00000400000000000000" pitchFamily="2" charset="0"/>
              <a:cs typeface="Calibri" panose="020F0502020204030204" pitchFamily="34" charset="0"/>
            </a:endParaRPr>
          </a:p>
        </p:txBody>
      </p:sp>
      <p:pic>
        <p:nvPicPr>
          <p:cNvPr id="2" name="Image 6">
            <a:extLst>
              <a:ext uri="{FF2B5EF4-FFF2-40B4-BE49-F238E27FC236}">
                <a16:creationId xmlns:a16="http://schemas.microsoft.com/office/drawing/2014/main" id="{9ECDDFF0-F37E-AE40-5CC8-7938595C03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6" name="Rectangle 3">
            <a:extLst>
              <a:ext uri="{FF2B5EF4-FFF2-40B4-BE49-F238E27FC236}">
                <a16:creationId xmlns:a16="http://schemas.microsoft.com/office/drawing/2014/main" id="{221C01FF-87A5-771E-D045-C398542765CC}"/>
              </a:ext>
            </a:extLst>
          </p:cNvPr>
          <p:cNvSpPr txBox="1">
            <a:spLocks noChangeArrowheads="1"/>
          </p:cNvSpPr>
          <p:nvPr/>
        </p:nvSpPr>
        <p:spPr bwMode="auto">
          <a:xfrm>
            <a:off x="416620" y="2021260"/>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En résumé, le problème résolu par le software doit être technique.</a:t>
            </a:r>
          </a:p>
          <a:p>
            <a:pPr>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Exemples typiques:</a:t>
            </a: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Cryptographie, cybersécurité</a:t>
            </a: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Encodage, audio/image </a:t>
            </a:r>
            <a:r>
              <a:rPr lang="fr-FR" sz="2000" dirty="0" err="1">
                <a:solidFill>
                  <a:srgbClr val="104361"/>
                </a:solidFill>
                <a:latin typeface="Frutiger 55 Roman" panose="00000400000000000000" pitchFamily="2" charset="0"/>
              </a:rPr>
              <a:t>enhancement</a:t>
            </a: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Contre-exemples typiques:</a:t>
            </a: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Améliorer l’affichage à l’écran (présentation d’informations)</a:t>
            </a: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Méthodes de business </a:t>
            </a: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10974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6D33F-97AD-A1F7-EE75-29C9BD5D95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A41583-8EE9-BBC2-9E8A-0C394A60FCC8}"/>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884C073A-24D8-FF2F-889D-EE931C6646CB}"/>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Tendances concernant la </a:t>
            </a:r>
            <a:r>
              <a:rPr lang="fr-FR" sz="4400" dirty="0">
                <a:ln w="0"/>
                <a:solidFill>
                  <a:srgbClr val="2ABDF2"/>
                </a:solidFill>
                <a:effectLst/>
                <a:latin typeface="Frutiger 45 Light" pitchFamily="2" charset="0"/>
                <a:cs typeface="Calibri" panose="020F0502020204030204" pitchFamily="34" charset="0"/>
              </a:rPr>
              <a:t>blockchain</a:t>
            </a:r>
          </a:p>
        </p:txBody>
      </p:sp>
      <p:sp>
        <p:nvSpPr>
          <p:cNvPr id="3" name="Holder 6">
            <a:extLst>
              <a:ext uri="{FF2B5EF4-FFF2-40B4-BE49-F238E27FC236}">
                <a16:creationId xmlns:a16="http://schemas.microsoft.com/office/drawing/2014/main" id="{3A1288D9-A01B-B9A9-E897-274470671DF0}"/>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25</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7" name="Rectangle 3">
            <a:extLst>
              <a:ext uri="{FF2B5EF4-FFF2-40B4-BE49-F238E27FC236}">
                <a16:creationId xmlns:a16="http://schemas.microsoft.com/office/drawing/2014/main" id="{45BBE870-C428-5107-3031-51BF9C55581C}"/>
              </a:ext>
            </a:extLst>
          </p:cNvPr>
          <p:cNvSpPr txBox="1">
            <a:spLocks noChangeArrowheads="1"/>
          </p:cNvSpPr>
          <p:nvPr/>
        </p:nvSpPr>
        <p:spPr bwMode="auto">
          <a:xfrm>
            <a:off x="638689" y="2021260"/>
            <a:ext cx="10203482"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Clr>
                <a:srgbClr val="2ABDF2"/>
              </a:buClr>
              <a:buNone/>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2">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8" name="Rectangle 3">
            <a:extLst>
              <a:ext uri="{FF2B5EF4-FFF2-40B4-BE49-F238E27FC236}">
                <a16:creationId xmlns:a16="http://schemas.microsoft.com/office/drawing/2014/main" id="{C7B4A2A2-3127-0D66-46CE-AFED65FFA4A2}"/>
              </a:ext>
            </a:extLst>
          </p:cNvPr>
          <p:cNvSpPr txBox="1">
            <a:spLocks noChangeArrowheads="1"/>
          </p:cNvSpPr>
          <p:nvPr/>
        </p:nvSpPr>
        <p:spPr bwMode="auto">
          <a:xfrm>
            <a:off x="638689" y="2339941"/>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Depuis 2020 en Europe:</a:t>
            </a:r>
          </a:p>
          <a:p>
            <a:pPr marL="0" indent="0">
              <a:buClr>
                <a:srgbClr val="2ABDF2"/>
              </a:buClr>
              <a:buNone/>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1376 brevets délivrés</a:t>
            </a:r>
          </a:p>
          <a:p>
            <a:pPr lvl="1">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4000+ demandes de brevet en instance</a:t>
            </a:r>
          </a:p>
          <a:p>
            <a:pPr lvl="1">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marL="0" indent="0">
              <a:buClr>
                <a:srgbClr val="2ABDF2"/>
              </a:buClr>
              <a:buNone/>
            </a:pPr>
            <a:r>
              <a:rPr lang="fr-FR" sz="2400" dirty="0">
                <a:solidFill>
                  <a:srgbClr val="104361"/>
                </a:solidFill>
                <a:latin typeface="Frutiger 55 Roman" panose="00000400000000000000" pitchFamily="2" charset="0"/>
              </a:rPr>
              <a:t>pour des inventions directement reliées à la blockchain.</a:t>
            </a:r>
          </a:p>
          <a:p>
            <a:pPr lvl="2" algn="r">
              <a:buClr>
                <a:srgbClr val="2ABDF2"/>
              </a:buClr>
              <a:buFont typeface="Wingdings" panose="05000000000000000000" pitchFamily="2" charset="2"/>
              <a:buChar char="§"/>
            </a:pPr>
            <a:endParaRPr lang="fr-FR"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C7C064FA-ED75-F53D-FE2D-C8FDBC0853F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33351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C6382-056E-43A5-BD8B-93705771CF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BEF4EF-1457-A300-EEB8-D0B8E38CC642}"/>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51DDA528-4FFF-814A-8505-6E793200A540}"/>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Tendances concernant la </a:t>
            </a:r>
            <a:r>
              <a:rPr lang="fr-FR" sz="4400" dirty="0">
                <a:ln w="0"/>
                <a:solidFill>
                  <a:srgbClr val="2ABDF2"/>
                </a:solidFill>
                <a:effectLst/>
                <a:latin typeface="Frutiger 45 Light" pitchFamily="2" charset="0"/>
                <a:cs typeface="Calibri" panose="020F0502020204030204" pitchFamily="34" charset="0"/>
              </a:rPr>
              <a:t>blockchain</a:t>
            </a:r>
          </a:p>
        </p:txBody>
      </p:sp>
      <p:sp>
        <p:nvSpPr>
          <p:cNvPr id="3" name="Holder 6">
            <a:extLst>
              <a:ext uri="{FF2B5EF4-FFF2-40B4-BE49-F238E27FC236}">
                <a16:creationId xmlns:a16="http://schemas.microsoft.com/office/drawing/2014/main" id="{E8818354-DF84-CEAC-4E78-1946CF5CD995}"/>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26</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8" name="Rectangle 3">
            <a:extLst>
              <a:ext uri="{FF2B5EF4-FFF2-40B4-BE49-F238E27FC236}">
                <a16:creationId xmlns:a16="http://schemas.microsoft.com/office/drawing/2014/main" id="{0D94144B-80F0-3D95-9055-1203F05B825F}"/>
              </a:ext>
            </a:extLst>
          </p:cNvPr>
          <p:cNvSpPr txBox="1">
            <a:spLocks noChangeArrowheads="1"/>
          </p:cNvSpPr>
          <p:nvPr/>
        </p:nvSpPr>
        <p:spPr bwMode="auto">
          <a:xfrm>
            <a:off x="418580" y="1915575"/>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Le cas ASICBOOST</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2021 brevet délivré pour la technologie ASICBOOST permettant d’augmenter l’efficacité du minage du Bitcoin.</a:t>
            </a:r>
          </a:p>
          <a:p>
            <a:pPr lvl="1">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Utilisation « agressive » de la demande de brevet par son titulaire depuis 2017.</a:t>
            </a:r>
          </a:p>
          <a:p>
            <a:pPr lvl="1">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Inquiétude dans la communauté du minage:</a:t>
            </a:r>
          </a:p>
          <a:p>
            <a:pPr lvl="2">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Petit nombre de mineurs a accès exclusivement à une technologie plus efficace risque d’out-</a:t>
            </a:r>
            <a:r>
              <a:rPr lang="fr-FR" sz="2000" dirty="0" err="1">
                <a:solidFill>
                  <a:srgbClr val="104361"/>
                </a:solidFill>
                <a:latin typeface="Frutiger 55 Roman" panose="00000400000000000000" pitchFamily="2" charset="0"/>
              </a:rPr>
              <a:t>computing</a:t>
            </a:r>
            <a:r>
              <a:rPr lang="fr-FR" sz="2000" dirty="0">
                <a:solidFill>
                  <a:srgbClr val="104361"/>
                </a:solidFill>
                <a:latin typeface="Frutiger 55 Roman" panose="00000400000000000000" pitchFamily="2" charset="0"/>
              </a:rPr>
              <a:t> des autres mineurs et donc risque de rewriting de blocs</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pic>
        <p:nvPicPr>
          <p:cNvPr id="2" name="Image 6">
            <a:extLst>
              <a:ext uri="{FF2B5EF4-FFF2-40B4-BE49-F238E27FC236}">
                <a16:creationId xmlns:a16="http://schemas.microsoft.com/office/drawing/2014/main" id="{468D7A16-5AD6-353C-87C2-6D9847ABAB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28195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05118-2840-E37F-BF20-E6751F6FD2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22A768-36F2-3220-E7C0-A86FC6E80ECD}"/>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1A4790EE-F940-393A-D72C-C756C56A0D29}"/>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Tendances concernant la </a:t>
            </a:r>
            <a:r>
              <a:rPr lang="fr-FR" sz="4400" dirty="0">
                <a:ln w="0"/>
                <a:solidFill>
                  <a:srgbClr val="2ABDF2"/>
                </a:solidFill>
                <a:effectLst/>
                <a:latin typeface="Frutiger 45 Light" pitchFamily="2" charset="0"/>
                <a:cs typeface="Calibri" panose="020F0502020204030204" pitchFamily="34" charset="0"/>
              </a:rPr>
              <a:t>blockchain</a:t>
            </a:r>
          </a:p>
        </p:txBody>
      </p:sp>
      <p:sp>
        <p:nvSpPr>
          <p:cNvPr id="3" name="Holder 6">
            <a:extLst>
              <a:ext uri="{FF2B5EF4-FFF2-40B4-BE49-F238E27FC236}">
                <a16:creationId xmlns:a16="http://schemas.microsoft.com/office/drawing/2014/main" id="{FF652D25-DA57-1D83-6046-C906C1D5A969}"/>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27</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8" name="Rectangle 3">
            <a:extLst>
              <a:ext uri="{FF2B5EF4-FFF2-40B4-BE49-F238E27FC236}">
                <a16:creationId xmlns:a16="http://schemas.microsoft.com/office/drawing/2014/main" id="{B75229D7-5E63-9F08-7289-24C20A721424}"/>
              </a:ext>
            </a:extLst>
          </p:cNvPr>
          <p:cNvSpPr txBox="1">
            <a:spLocks noChangeArrowheads="1"/>
          </p:cNvSpPr>
          <p:nvPr/>
        </p:nvSpPr>
        <p:spPr bwMode="auto">
          <a:xfrm>
            <a:off x="418583" y="1855032"/>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Réponse des fabricants de hardware de </a:t>
            </a:r>
            <a:r>
              <a:rPr lang="fr-FR" sz="2400" dirty="0" err="1">
                <a:solidFill>
                  <a:srgbClr val="104361"/>
                </a:solidFill>
                <a:latin typeface="Frutiger 55 Roman" panose="00000400000000000000" pitchFamily="2" charset="0"/>
              </a:rPr>
              <a:t>mining</a:t>
            </a:r>
            <a:r>
              <a:rPr lang="fr-FR" sz="2400" dirty="0">
                <a:solidFill>
                  <a:srgbClr val="104361"/>
                </a:solidFill>
                <a:latin typeface="Frutiger 55 Roman" panose="00000400000000000000" pitchFamily="2" charset="0"/>
              </a:rPr>
              <a:t>:</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Création d’un consortium « Blockchain </a:t>
            </a:r>
            <a:r>
              <a:rPr lang="fr-FR" sz="2000" dirty="0" err="1">
                <a:solidFill>
                  <a:srgbClr val="104361"/>
                </a:solidFill>
                <a:latin typeface="Frutiger 55 Roman" panose="00000400000000000000" pitchFamily="2" charset="0"/>
              </a:rPr>
              <a:t>Defensive</a:t>
            </a:r>
            <a:r>
              <a:rPr lang="fr-FR" sz="2000" dirty="0">
                <a:solidFill>
                  <a:srgbClr val="104361"/>
                </a:solidFill>
                <a:latin typeface="Frutiger 55 Roman" panose="00000400000000000000" pitchFamily="2" charset="0"/>
              </a:rPr>
              <a:t> Patent License » </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But: chaque membre du consortium licencie aux autres sa technologie brevetée </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p:txBody>
      </p:sp>
      <p:pic>
        <p:nvPicPr>
          <p:cNvPr id="2" name="Image 6">
            <a:extLst>
              <a:ext uri="{FF2B5EF4-FFF2-40B4-BE49-F238E27FC236}">
                <a16:creationId xmlns:a16="http://schemas.microsoft.com/office/drawing/2014/main" id="{EF02A9F1-DAA1-3D8F-F7B0-BBB72906C7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26037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1A64-309F-B442-ED05-4F657A4580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892878-A887-C4A1-93F0-8C8F7B888A18}"/>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5D38DFE1-42E9-5FB3-57FB-C70864F818E7}"/>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Tendances concernant la </a:t>
            </a:r>
            <a:r>
              <a:rPr lang="fr-FR" sz="4400" dirty="0">
                <a:ln w="0"/>
                <a:solidFill>
                  <a:srgbClr val="2ABDF2"/>
                </a:solidFill>
                <a:effectLst/>
                <a:latin typeface="Frutiger 45 Light" pitchFamily="2" charset="0"/>
                <a:cs typeface="Calibri" panose="020F0502020204030204" pitchFamily="34" charset="0"/>
              </a:rPr>
              <a:t>blockchain</a:t>
            </a:r>
          </a:p>
        </p:txBody>
      </p:sp>
      <p:sp>
        <p:nvSpPr>
          <p:cNvPr id="3" name="Holder 6">
            <a:extLst>
              <a:ext uri="{FF2B5EF4-FFF2-40B4-BE49-F238E27FC236}">
                <a16:creationId xmlns:a16="http://schemas.microsoft.com/office/drawing/2014/main" id="{2B379BBB-94E4-50B0-76AB-49AFA01EB3F6}"/>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28</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8" name="Rectangle 3">
            <a:extLst>
              <a:ext uri="{FF2B5EF4-FFF2-40B4-BE49-F238E27FC236}">
                <a16:creationId xmlns:a16="http://schemas.microsoft.com/office/drawing/2014/main" id="{71AE7D3C-55E2-0E08-D59C-5BE3EA05CECE}"/>
              </a:ext>
            </a:extLst>
          </p:cNvPr>
          <p:cNvSpPr txBox="1">
            <a:spLocks noChangeArrowheads="1"/>
          </p:cNvSpPr>
          <p:nvPr/>
        </p:nvSpPr>
        <p:spPr bwMode="auto">
          <a:xfrm>
            <a:off x="418583" y="1855032"/>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Les « patent </a:t>
            </a:r>
            <a:r>
              <a:rPr lang="fr-FR" sz="2400" dirty="0" err="1">
                <a:solidFill>
                  <a:srgbClr val="104361"/>
                </a:solidFill>
                <a:latin typeface="Frutiger 55 Roman" panose="00000400000000000000" pitchFamily="2" charset="0"/>
              </a:rPr>
              <a:t>pledges</a:t>
            </a:r>
            <a:r>
              <a:rPr lang="fr-FR" sz="2400" dirty="0">
                <a:solidFill>
                  <a:srgbClr val="104361"/>
                </a:solidFill>
                <a:latin typeface="Frutiger 55 Roman" panose="00000400000000000000" pitchFamily="2" charset="0"/>
              </a:rPr>
              <a:t> » ou engagements en matière de brevet:</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0F425F"/>
                </a:solidFill>
                <a:latin typeface="Frutiger 55 Roman" panose="00000400000000000000" pitchFamily="2" charset="0"/>
              </a:rPr>
              <a:t>Engagements publics pris par des entreprises de concéder leurs brevets sous licence d'une manière particulière.</a:t>
            </a:r>
          </a:p>
          <a:p>
            <a:pPr lvl="1">
              <a:buClr>
                <a:srgbClr val="2ABDF2"/>
              </a:buClr>
              <a:buFont typeface="Wingdings" panose="05000000000000000000" pitchFamily="2" charset="2"/>
              <a:buChar char="§"/>
            </a:pPr>
            <a:endParaRPr lang="fr-FR" sz="2000" dirty="0">
              <a:solidFill>
                <a:srgbClr val="0F425F"/>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0F425F"/>
                </a:solidFill>
                <a:latin typeface="Frutiger 55 Roman" panose="00000400000000000000" pitchFamily="2" charset="0"/>
              </a:rPr>
              <a:t>Les engagements permettent aux entreprises de continuer à breveter leurs inventions tout en garantissant au public que leurs brevets seront utilisés à des fins défensives plutôt qu'offensives.</a:t>
            </a:r>
          </a:p>
          <a:p>
            <a:pPr lvl="1">
              <a:buClr>
                <a:srgbClr val="2ABDF2"/>
              </a:buClr>
              <a:buFont typeface="Wingdings" panose="05000000000000000000" pitchFamily="2" charset="2"/>
              <a:buChar char="§"/>
            </a:pPr>
            <a:endParaRPr lang="fr-FR" sz="2000" dirty="0">
              <a:solidFill>
                <a:srgbClr val="0F425F"/>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0F425F"/>
                </a:solidFill>
                <a:latin typeface="Frutiger 55 Roman" panose="00000400000000000000" pitchFamily="2" charset="0"/>
              </a:rPr>
              <a:t>Engagement multilatéral -&gt; « patent pool »</a:t>
            </a:r>
            <a:endParaRPr lang="fr-FR" sz="2000" dirty="0">
              <a:solidFill>
                <a:srgbClr val="104361"/>
              </a:solidFill>
              <a:latin typeface="Frutiger 55 Roman" panose="00000400000000000000" pitchFamily="2" charset="0"/>
            </a:endParaRP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p:txBody>
      </p:sp>
      <p:pic>
        <p:nvPicPr>
          <p:cNvPr id="2" name="Image 6">
            <a:extLst>
              <a:ext uri="{FF2B5EF4-FFF2-40B4-BE49-F238E27FC236}">
                <a16:creationId xmlns:a16="http://schemas.microsoft.com/office/drawing/2014/main" id="{DBF3B112-CAC6-FF7A-D160-0322BFDD6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21586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A8097-6C50-0CCA-1043-6A2D603BE3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78716B0-C36D-AA9D-8180-BCA7F1559882}"/>
              </a:ext>
            </a:extLst>
          </p:cNvPr>
          <p:cNvSpPr/>
          <p:nvPr/>
        </p:nvSpPr>
        <p:spPr>
          <a:xfrm rot="5400000">
            <a:off x="5384796" y="-5384799"/>
            <a:ext cx="1422402" cy="12192001"/>
          </a:xfrm>
          <a:prstGeom prst="rect">
            <a:avLst/>
          </a:prstGeom>
          <a:solidFill>
            <a:srgbClr val="114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65BD72FA-2BB2-E2AF-EFD9-18550D209724}"/>
              </a:ext>
            </a:extLst>
          </p:cNvPr>
          <p:cNvSpPr txBox="1">
            <a:spLocks/>
          </p:cNvSpPr>
          <p:nvPr/>
        </p:nvSpPr>
        <p:spPr>
          <a:xfrm>
            <a:off x="911225" y="0"/>
            <a:ext cx="10042324" cy="1422403"/>
          </a:xfrm>
          <a:prstGeom prst="rect">
            <a:avLst/>
          </a:prstGeom>
          <a:ln>
            <a:noFill/>
          </a:ln>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a:ln w="0"/>
                <a:solidFill>
                  <a:schemeClr val="bg1"/>
                </a:solidFill>
                <a:effectLst/>
                <a:latin typeface="Frutiger 45 Light" pitchFamily="2" charset="0"/>
                <a:cs typeface="Calibri" panose="020F0502020204030204" pitchFamily="34" charset="0"/>
              </a:rPr>
              <a:t>Tendances concernant la </a:t>
            </a:r>
            <a:r>
              <a:rPr lang="fr-FR" sz="4400" dirty="0">
                <a:ln w="0"/>
                <a:solidFill>
                  <a:srgbClr val="2ABDF2"/>
                </a:solidFill>
                <a:effectLst/>
                <a:latin typeface="Frutiger 45 Light" pitchFamily="2" charset="0"/>
                <a:cs typeface="Calibri" panose="020F0502020204030204" pitchFamily="34" charset="0"/>
              </a:rPr>
              <a:t>blockchain</a:t>
            </a:r>
          </a:p>
        </p:txBody>
      </p:sp>
      <p:sp>
        <p:nvSpPr>
          <p:cNvPr id="3" name="Holder 6">
            <a:extLst>
              <a:ext uri="{FF2B5EF4-FFF2-40B4-BE49-F238E27FC236}">
                <a16:creationId xmlns:a16="http://schemas.microsoft.com/office/drawing/2014/main" id="{6FFDC311-03CE-9E55-8ADA-4338394962D7}"/>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29</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8" name="Rectangle 3">
            <a:extLst>
              <a:ext uri="{FF2B5EF4-FFF2-40B4-BE49-F238E27FC236}">
                <a16:creationId xmlns:a16="http://schemas.microsoft.com/office/drawing/2014/main" id="{DB435BC6-9DD6-81D5-DEE3-A530F5543CFB}"/>
              </a:ext>
            </a:extLst>
          </p:cNvPr>
          <p:cNvSpPr txBox="1">
            <a:spLocks noChangeArrowheads="1"/>
          </p:cNvSpPr>
          <p:nvPr/>
        </p:nvSpPr>
        <p:spPr bwMode="auto">
          <a:xfrm>
            <a:off x="418583" y="1855032"/>
            <a:ext cx="11354833" cy="4033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Un cas connu de patent </a:t>
            </a:r>
            <a:r>
              <a:rPr lang="fr-FR" sz="2400" dirty="0" err="1">
                <a:solidFill>
                  <a:srgbClr val="104361"/>
                </a:solidFill>
                <a:latin typeface="Frutiger 55 Roman" panose="00000400000000000000" pitchFamily="2" charset="0"/>
              </a:rPr>
              <a:t>pledge</a:t>
            </a:r>
            <a:r>
              <a:rPr lang="fr-FR" sz="2400" dirty="0">
                <a:solidFill>
                  <a:srgbClr val="104361"/>
                </a:solidFill>
                <a:latin typeface="Frutiger 55 Roman" panose="00000400000000000000" pitchFamily="2" charset="0"/>
              </a:rPr>
              <a:t>: the Open Invention Network (OIN)</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3+ millions de brevets dans le pool</a:t>
            </a:r>
          </a:p>
          <a:p>
            <a:pPr lvl="1">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4000+ membres</a:t>
            </a:r>
          </a:p>
          <a:p>
            <a:pPr lvl="1">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But: protéger Linux des litiges en matière de brevet</a:t>
            </a:r>
          </a:p>
          <a:p>
            <a:pPr lvl="1">
              <a:buClr>
                <a:srgbClr val="2ABDF2"/>
              </a:buClr>
              <a:buFont typeface="Wingdings" panose="05000000000000000000" pitchFamily="2" charset="2"/>
              <a:buChar char="§"/>
            </a:pPr>
            <a:endParaRPr lang="fr-FR" sz="16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1600" dirty="0">
                <a:solidFill>
                  <a:srgbClr val="104361"/>
                </a:solidFill>
                <a:latin typeface="Frutiger 55 Roman" panose="00000400000000000000" pitchFamily="2" charset="0"/>
              </a:rPr>
              <a:t>Licences gratuites à la condition de rejoindre l’OIN </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p:txBody>
      </p:sp>
      <p:pic>
        <p:nvPicPr>
          <p:cNvPr id="2" name="Image 6">
            <a:extLst>
              <a:ext uri="{FF2B5EF4-FFF2-40B4-BE49-F238E27FC236}">
                <a16:creationId xmlns:a16="http://schemas.microsoft.com/office/drawing/2014/main" id="{9E4A2D34-BC99-2262-E415-933E504F15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Tree>
    <p:extLst>
      <p:ext uri="{BB962C8B-B14F-4D97-AF65-F5344CB8AC3E}">
        <p14:creationId xmlns:p14="http://schemas.microsoft.com/office/powerpoint/2010/main" val="3756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Rectangle 1">
            <a:extLst>
              <a:ext uri="{FF2B5EF4-FFF2-40B4-BE49-F238E27FC236}">
                <a16:creationId xmlns:a16="http://schemas.microsoft.com/office/drawing/2014/main" id="{A405EE33-D723-1346-3D08-3802E8EE8797}"/>
              </a:ext>
            </a:extLst>
          </p:cNvPr>
          <p:cNvSpPr/>
          <p:nvPr/>
        </p:nvSpPr>
        <p:spPr>
          <a:xfrm>
            <a:off x="1" y="0"/>
            <a:ext cx="12192000" cy="6883477"/>
          </a:xfrm>
          <a:prstGeom prst="rect">
            <a:avLst/>
          </a:prstGeom>
          <a:solidFill>
            <a:srgbClr val="0F4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2" name="Image 1">
            <a:extLst>
              <a:ext uri="{FF2B5EF4-FFF2-40B4-BE49-F238E27FC236}">
                <a16:creationId xmlns:a16="http://schemas.microsoft.com/office/drawing/2014/main" id="{E91317AE-CED7-4CE4-AB99-FD69F606BD05}"/>
              </a:ext>
            </a:extLst>
          </p:cNvPr>
          <p:cNvPicPr>
            <a:picLocks noChangeAspect="1"/>
          </p:cNvPicPr>
          <p:nvPr/>
        </p:nvPicPr>
        <p:blipFill>
          <a:blip r:embed="rId3" cstate="print">
            <a:alphaModFix amt="2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095998" y="12738"/>
            <a:ext cx="10508852" cy="685800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95;p29">
            <a:extLst>
              <a:ext uri="{FF2B5EF4-FFF2-40B4-BE49-F238E27FC236}">
                <a16:creationId xmlns:a16="http://schemas.microsoft.com/office/drawing/2014/main" id="{7F5C93A1-75F1-49D6-B4F5-D4410EF125CE}"/>
              </a:ext>
            </a:extLst>
          </p:cNvPr>
          <p:cNvSpPr txBox="1">
            <a:spLocks/>
          </p:cNvSpPr>
          <p:nvPr/>
        </p:nvSpPr>
        <p:spPr>
          <a:xfrm>
            <a:off x="9052381" y="2673633"/>
            <a:ext cx="2239661" cy="15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roxima Nova Semibold"/>
              <a:buNone/>
              <a:defRPr sz="3000" b="0" i="0" u="none" strike="noStrike" cap="none">
                <a:solidFill>
                  <a:schemeClr val="lt1"/>
                </a:solidFill>
                <a:latin typeface="Proxima Nova Semibold"/>
                <a:ea typeface="Proxima Nova Semibold"/>
                <a:cs typeface="Proxima Nova Semibold"/>
                <a:sym typeface="Proxima Nova Semibold"/>
              </a:defRPr>
            </a:lvl1pPr>
            <a:lvl2pPr marR="0" lvl="1"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9pPr>
          </a:lstStyle>
          <a:p>
            <a:r>
              <a:rPr lang="fr-FR" dirty="0">
                <a:solidFill>
                  <a:srgbClr val="0094CD"/>
                </a:solidFill>
                <a:latin typeface="Frutiger 45 Light" pitchFamily="2" charset="0"/>
                <a:cs typeface="Calibri" panose="020F0502020204030204" pitchFamily="34" charset="0"/>
              </a:rPr>
              <a:t>Zürich</a:t>
            </a:r>
          </a:p>
          <a:p>
            <a:r>
              <a:rPr lang="fr-FR" sz="1500" dirty="0">
                <a:latin typeface="Frutiger 55 Roman" panose="00000400000000000000" pitchFamily="2" charset="0"/>
                <a:ea typeface="Proxima Nova"/>
                <a:cs typeface="Proxima Nova"/>
                <a:sym typeface="Proxima Nova"/>
              </a:rPr>
              <a:t>P&amp;TS AG</a:t>
            </a:r>
          </a:p>
          <a:p>
            <a:r>
              <a:rPr lang="fr-FR" sz="1500" dirty="0">
                <a:latin typeface="Frutiger 55 Roman" panose="00000400000000000000" pitchFamily="2" charset="0"/>
                <a:ea typeface="Proxima Nova"/>
                <a:cs typeface="Proxima Nova"/>
                <a:sym typeface="Proxima Nova"/>
              </a:rPr>
              <a:t>c/O Office LAB </a:t>
            </a:r>
            <a:r>
              <a:rPr lang="fr-FR" sz="1500" dirty="0" err="1">
                <a:latin typeface="Frutiger 55 Roman" panose="00000400000000000000" pitchFamily="2" charset="0"/>
                <a:ea typeface="Proxima Nova"/>
                <a:cs typeface="Proxima Nova"/>
                <a:sym typeface="Proxima Nova"/>
              </a:rPr>
              <a:t>Rieterpark</a:t>
            </a:r>
            <a:endParaRPr lang="fr-FR" sz="1500" dirty="0">
              <a:latin typeface="Frutiger 55 Roman" panose="00000400000000000000" pitchFamily="2" charset="0"/>
              <a:ea typeface="Proxima Nova"/>
              <a:cs typeface="Proxima Nova"/>
              <a:sym typeface="Proxima Nova"/>
            </a:endParaRPr>
          </a:p>
          <a:p>
            <a:r>
              <a:rPr lang="fr-FR" sz="1500" dirty="0" err="1">
                <a:latin typeface="Frutiger 55 Roman" panose="00000400000000000000" pitchFamily="2" charset="0"/>
                <a:ea typeface="Proxima Nova"/>
                <a:cs typeface="Proxima Nova"/>
                <a:sym typeface="Proxima Nova"/>
              </a:rPr>
              <a:t>Rieterstrasse</a:t>
            </a:r>
            <a:r>
              <a:rPr lang="fr-FR" sz="1500" dirty="0">
                <a:latin typeface="Frutiger 55 Roman" panose="00000400000000000000" pitchFamily="2" charset="0"/>
                <a:ea typeface="Proxima Nova"/>
                <a:cs typeface="Proxima Nova"/>
                <a:sym typeface="Proxima Nova"/>
              </a:rPr>
              <a:t> 6</a:t>
            </a:r>
          </a:p>
          <a:p>
            <a:r>
              <a:rPr lang="fr-FR" sz="1500" dirty="0">
                <a:latin typeface="Frutiger 55 Roman" panose="00000400000000000000" pitchFamily="2" charset="0"/>
                <a:ea typeface="Proxima Nova"/>
                <a:cs typeface="Proxima Nova"/>
                <a:sym typeface="Proxima Nova"/>
              </a:rPr>
              <a:t>CH 8002 Zürich</a:t>
            </a:r>
            <a:br>
              <a:rPr lang="fr-FR" sz="1500" dirty="0">
                <a:latin typeface="Frutiger 55 Roman" panose="00000400000000000000" pitchFamily="2" charset="0"/>
                <a:ea typeface="Proxima Nova"/>
                <a:cs typeface="Proxima Nova"/>
                <a:sym typeface="Proxima Nova"/>
              </a:rPr>
            </a:br>
            <a:r>
              <a:rPr lang="fr-CH" sz="1500" dirty="0">
                <a:latin typeface="Frutiger 55 Roman" panose="00000400000000000000" pitchFamily="2" charset="0"/>
                <a:ea typeface="Proxima Nova"/>
                <a:cs typeface="Proxima Nova"/>
                <a:sym typeface="Proxima Nova"/>
              </a:rPr>
              <a:t>+41 32 727 14 27</a:t>
            </a:r>
            <a:endParaRPr lang="fr-FR" sz="1500" dirty="0">
              <a:latin typeface="Frutiger 55 Roman" panose="00000400000000000000" pitchFamily="2" charset="0"/>
              <a:ea typeface="Proxima Nova"/>
              <a:cs typeface="Proxima Nova"/>
              <a:sym typeface="Proxima Nova"/>
            </a:endParaRPr>
          </a:p>
        </p:txBody>
      </p:sp>
      <p:pic>
        <p:nvPicPr>
          <p:cNvPr id="6" name="Image 5" descr="Une image contenant herbe, extérieur, bâtiment, maison&#10;&#10;Description générée automatiquement">
            <a:extLst>
              <a:ext uri="{FF2B5EF4-FFF2-40B4-BE49-F238E27FC236}">
                <a16:creationId xmlns:a16="http://schemas.microsoft.com/office/drawing/2014/main" id="{DE70C9E7-20E9-4947-8A09-C06AF0B4DBC4}"/>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4443616" y="0"/>
            <a:ext cx="10539616" cy="6883477"/>
          </a:xfrm>
          <a:prstGeom prst="rect">
            <a:avLst/>
          </a:prstGeom>
          <a:effectLst>
            <a:softEdge rad="317500"/>
          </a:effectLst>
        </p:spPr>
      </p:pic>
      <p:sp>
        <p:nvSpPr>
          <p:cNvPr id="295" name="Google Shape;295;p29"/>
          <p:cNvSpPr txBox="1">
            <a:spLocks noGrp="1"/>
          </p:cNvSpPr>
          <p:nvPr>
            <p:ph type="title"/>
          </p:nvPr>
        </p:nvSpPr>
        <p:spPr>
          <a:xfrm>
            <a:off x="1078716" y="2669700"/>
            <a:ext cx="2117657" cy="1518600"/>
          </a:xfrm>
          <a:prstGeom prst="rect">
            <a:avLst/>
          </a:prstGeom>
        </p:spPr>
        <p:txBody>
          <a:bodyPr spcFirstLastPara="1" vert="horz" wrap="square" lIns="91425" tIns="91425" rIns="91425" bIns="91425" rtlCol="0" anchor="t" anchorCtr="0">
            <a:noAutofit/>
          </a:bodyPr>
          <a:lstStyle/>
          <a:p>
            <a:pPr algn="l" rtl="0"/>
            <a:r>
              <a:rPr lang="fr-FR" dirty="0">
                <a:solidFill>
                  <a:srgbClr val="0094CD"/>
                </a:solidFill>
                <a:latin typeface="Frutiger 45 Light" pitchFamily="2" charset="0"/>
              </a:rPr>
              <a:t>Neuchâtel</a:t>
            </a:r>
            <a:endParaRPr lang="fr-CH" dirty="0">
              <a:solidFill>
                <a:srgbClr val="0094CD"/>
              </a:solidFill>
              <a:latin typeface="Frutiger 45 Light" pitchFamily="2" charset="0"/>
            </a:endParaRPr>
          </a:p>
          <a:p>
            <a:pPr algn="l" rtl="0"/>
            <a:r>
              <a:rPr lang="fr-CH" sz="1500" dirty="0">
                <a:latin typeface="Frutiger 55 Roman" panose="00000400000000000000" pitchFamily="2" charset="0"/>
                <a:ea typeface="Proxima Nova"/>
                <a:cs typeface="Proxima Nova"/>
                <a:sym typeface="Proxima Nova"/>
              </a:rPr>
              <a:t>P&amp;TS SA</a:t>
            </a:r>
            <a:br>
              <a:rPr lang="fr-CH" sz="1500" dirty="0">
                <a:latin typeface="Frutiger 55 Roman" panose="00000400000000000000" pitchFamily="2" charset="0"/>
                <a:ea typeface="Proxima Nova"/>
                <a:cs typeface="Proxima Nova"/>
                <a:sym typeface="Proxima Nova"/>
              </a:rPr>
            </a:br>
            <a:r>
              <a:rPr lang="fr-CH" sz="1500" dirty="0">
                <a:latin typeface="Frutiger 55 Roman" panose="00000400000000000000" pitchFamily="2" charset="0"/>
                <a:ea typeface="Proxima Nova"/>
                <a:cs typeface="Proxima Nova"/>
                <a:sym typeface="Proxima Nova"/>
              </a:rPr>
              <a:t>Av. J.J. Rousseau 4</a:t>
            </a:r>
            <a:br>
              <a:rPr lang="fr-CH" sz="1500" dirty="0">
                <a:latin typeface="Frutiger 55 Roman" panose="00000400000000000000" pitchFamily="2" charset="0"/>
                <a:ea typeface="Proxima Nova"/>
                <a:cs typeface="Proxima Nova"/>
                <a:sym typeface="Proxima Nova"/>
              </a:rPr>
            </a:br>
            <a:r>
              <a:rPr lang="fr-CH" sz="1500" dirty="0">
                <a:latin typeface="Frutiger 55 Roman" panose="00000400000000000000" pitchFamily="2" charset="0"/>
                <a:ea typeface="Proxima Nova"/>
                <a:cs typeface="Proxima Nova"/>
                <a:sym typeface="Proxima Nova"/>
              </a:rPr>
              <a:t>CH 2001 Neuchâtel</a:t>
            </a:r>
            <a:br>
              <a:rPr lang="fr-CH" sz="1500" dirty="0">
                <a:latin typeface="Frutiger 55 Roman" panose="00000400000000000000" pitchFamily="2" charset="0"/>
                <a:ea typeface="Proxima Nova"/>
                <a:cs typeface="Proxima Nova"/>
                <a:sym typeface="Proxima Nova"/>
              </a:rPr>
            </a:br>
            <a:r>
              <a:rPr lang="fr-CH" sz="1500" dirty="0">
                <a:latin typeface="Frutiger 55 Roman" panose="00000400000000000000" pitchFamily="2" charset="0"/>
                <a:ea typeface="Proxima Nova"/>
                <a:cs typeface="Proxima Nova"/>
                <a:sym typeface="Proxima Nova"/>
              </a:rPr>
              <a:t>+41 32 727 14 27</a:t>
            </a:r>
          </a:p>
        </p:txBody>
      </p:sp>
      <p:cxnSp>
        <p:nvCxnSpPr>
          <p:cNvPr id="15" name="Google Shape;297;p29">
            <a:extLst>
              <a:ext uri="{FF2B5EF4-FFF2-40B4-BE49-F238E27FC236}">
                <a16:creationId xmlns:a16="http://schemas.microsoft.com/office/drawing/2014/main" id="{9826072B-3BFF-4118-A8B1-91017905B8B2}"/>
              </a:ext>
            </a:extLst>
          </p:cNvPr>
          <p:cNvCxnSpPr>
            <a:cxnSpLocks/>
          </p:cNvCxnSpPr>
          <p:nvPr/>
        </p:nvCxnSpPr>
        <p:spPr>
          <a:xfrm>
            <a:off x="846505" y="2816800"/>
            <a:ext cx="0" cy="1113964"/>
          </a:xfrm>
          <a:prstGeom prst="straightConnector1">
            <a:avLst/>
          </a:prstGeom>
          <a:noFill/>
          <a:ln w="9525" cap="flat" cmpd="sng">
            <a:solidFill>
              <a:srgbClr val="FFFFFF"/>
            </a:solidFill>
            <a:prstDash val="solid"/>
            <a:round/>
            <a:headEnd type="none" w="med" len="med"/>
            <a:tailEnd type="none" w="med" len="med"/>
          </a:ln>
        </p:spPr>
      </p:cxnSp>
      <p:sp>
        <p:nvSpPr>
          <p:cNvPr id="17" name="Google Shape;295;p29">
            <a:extLst>
              <a:ext uri="{FF2B5EF4-FFF2-40B4-BE49-F238E27FC236}">
                <a16:creationId xmlns:a16="http://schemas.microsoft.com/office/drawing/2014/main" id="{D61F9F61-E990-4FDA-B166-138FA6B5E0C0}"/>
              </a:ext>
            </a:extLst>
          </p:cNvPr>
          <p:cNvSpPr txBox="1">
            <a:spLocks/>
          </p:cNvSpPr>
          <p:nvPr/>
        </p:nvSpPr>
        <p:spPr>
          <a:xfrm>
            <a:off x="4707452" y="6312242"/>
            <a:ext cx="2777095" cy="384853"/>
          </a:xfrm>
          <a:prstGeom prst="rect">
            <a:avLst/>
          </a:prstGeom>
        </p:spPr>
        <p:txBody>
          <a:bodyPr spcFirstLastPara="1" wrap="square" lIns="91425" tIns="91425" rIns="91425" bIns="91425" anchor="t" anchorCtr="0">
            <a:noAutofit/>
          </a:bodyPr>
          <a:lstStyle>
            <a:lvl1pPr lvl="0" eaLnBrk="1" hangingPunct="1">
              <a:spcBef>
                <a:spcPts val="0"/>
              </a:spcBef>
              <a:spcAft>
                <a:spcPts val="0"/>
              </a:spcAft>
              <a:buClr>
                <a:schemeClr val="lt1"/>
              </a:buClr>
              <a:buSzPts val="3000"/>
              <a:buNone/>
              <a:defRPr sz="3000" b="0" i="0">
                <a:solidFill>
                  <a:schemeClr val="lt1"/>
                </a:solidFill>
                <a:latin typeface="FrutigerLTStd-Roman"/>
                <a:ea typeface="+mj-ea"/>
                <a:cs typeface="FrutigerLTStd-Roman"/>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pPr algn="ctr" rtl="0"/>
            <a:r>
              <a:rPr lang="fr-CH" sz="1600" kern="0" dirty="0">
                <a:latin typeface="Frutiger 55 Roman" panose="00000400000000000000" pitchFamily="2" charset="0"/>
                <a:ea typeface="Proxima Nova"/>
                <a:cs typeface="Proxima Nova"/>
                <a:sym typeface="Proxima Nova"/>
              </a:rPr>
              <a:t>www.patentattorneys.ch</a:t>
            </a:r>
          </a:p>
        </p:txBody>
      </p:sp>
      <p:sp>
        <p:nvSpPr>
          <p:cNvPr id="10" name="Espace réservé du texte 4">
            <a:extLst>
              <a:ext uri="{FF2B5EF4-FFF2-40B4-BE49-F238E27FC236}">
                <a16:creationId xmlns:a16="http://schemas.microsoft.com/office/drawing/2014/main" id="{8DDDF89E-8188-4DB8-8537-E66D87225DA0}"/>
              </a:ext>
            </a:extLst>
          </p:cNvPr>
          <p:cNvSpPr txBox="1">
            <a:spLocks/>
          </p:cNvSpPr>
          <p:nvPr/>
        </p:nvSpPr>
        <p:spPr>
          <a:xfrm>
            <a:off x="3845556" y="1588922"/>
            <a:ext cx="4500888" cy="4723320"/>
          </a:xfrm>
          <a:prstGeom prst="rect">
            <a:avLst/>
          </a:prstGeom>
        </p:spPr>
        <p:txBody>
          <a:bodyPr>
            <a:noAutofit/>
          </a:bodyPr>
          <a:lstStyle>
            <a:lvl1pPr marL="342900" indent="-342900" algn="l" defTabSz="457200" rtl="0" eaLnBrk="1" latinLnBrk="0" hangingPunct="1">
              <a:spcBef>
                <a:spcPct val="20000"/>
              </a:spcBef>
              <a:buFont typeface="Arial"/>
              <a:buChar char="•"/>
              <a:defRPr sz="3600" kern="1200">
                <a:solidFill>
                  <a:schemeClr val="tx1"/>
                </a:solidFill>
                <a:latin typeface="Frutiger 45 Light" pitchFamily="2"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Frutiger 45 Light"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CH" sz="3200" dirty="0">
                <a:solidFill>
                  <a:srgbClr val="0094CD"/>
                </a:solidFill>
                <a:latin typeface="Frutiger 55 Roman" panose="00000400000000000000" pitchFamily="2" charset="0"/>
              </a:rPr>
              <a:t>27</a:t>
            </a:r>
            <a:r>
              <a:rPr lang="fr-CH" sz="3200" dirty="0">
                <a:solidFill>
                  <a:schemeClr val="bg1"/>
                </a:solidFill>
                <a:latin typeface="Frutiger 55 Roman" panose="00000400000000000000" pitchFamily="2" charset="0"/>
              </a:rPr>
              <a:t> </a:t>
            </a:r>
          </a:p>
          <a:p>
            <a:pPr marL="0" indent="0" algn="ctr">
              <a:buNone/>
            </a:pPr>
            <a:r>
              <a:rPr lang="fr-CH" sz="1800" dirty="0">
                <a:solidFill>
                  <a:schemeClr val="bg1"/>
                </a:solidFill>
                <a:latin typeface="Frutiger 55 Roman" panose="00000400000000000000" pitchFamily="2" charset="0"/>
              </a:rPr>
              <a:t>ans</a:t>
            </a:r>
          </a:p>
          <a:p>
            <a:pPr marL="0" indent="0" algn="ctr">
              <a:buNone/>
            </a:pPr>
            <a:r>
              <a:rPr lang="fr-CH" sz="3200" dirty="0">
                <a:solidFill>
                  <a:srgbClr val="0094CD"/>
                </a:solidFill>
                <a:latin typeface="Frutiger 55 Roman" panose="00000400000000000000" pitchFamily="2" charset="0"/>
              </a:rPr>
              <a:t>30+ </a:t>
            </a:r>
          </a:p>
          <a:p>
            <a:pPr marL="0" indent="0" algn="ctr">
              <a:buNone/>
            </a:pPr>
            <a:r>
              <a:rPr lang="fr-CH" sz="1800" dirty="0">
                <a:solidFill>
                  <a:schemeClr val="bg1"/>
                </a:solidFill>
                <a:latin typeface="Frutiger 55 Roman" panose="00000400000000000000" pitchFamily="2" charset="0"/>
              </a:rPr>
              <a:t>collaborateurs</a:t>
            </a:r>
          </a:p>
          <a:p>
            <a:pPr marL="0" indent="0" algn="ctr">
              <a:buNone/>
            </a:pPr>
            <a:r>
              <a:rPr lang="fr-CH" sz="3200" dirty="0">
                <a:solidFill>
                  <a:srgbClr val="0094CD"/>
                </a:solidFill>
                <a:latin typeface="Frutiger 55 Roman" panose="00000400000000000000" pitchFamily="2" charset="0"/>
              </a:rPr>
              <a:t>600+</a:t>
            </a:r>
          </a:p>
          <a:p>
            <a:pPr marL="0" indent="0" algn="ctr">
              <a:buNone/>
            </a:pPr>
            <a:r>
              <a:rPr lang="fr-CH" sz="1800" dirty="0">
                <a:solidFill>
                  <a:schemeClr val="bg1"/>
                </a:solidFill>
                <a:latin typeface="Frutiger 55 Roman" panose="00000400000000000000" pitchFamily="2" charset="0"/>
              </a:rPr>
              <a:t>clients</a:t>
            </a:r>
          </a:p>
          <a:p>
            <a:pPr marL="0" indent="0" algn="ctr">
              <a:buNone/>
            </a:pPr>
            <a:endParaRPr lang="fr-CH" sz="1800" dirty="0">
              <a:solidFill>
                <a:schemeClr val="bg1"/>
              </a:solidFill>
              <a:latin typeface="Frutiger 55 Roman" panose="00000400000000000000" pitchFamily="2" charset="0"/>
            </a:endParaRPr>
          </a:p>
          <a:p>
            <a:pPr marL="0" indent="0" algn="ctr">
              <a:buNone/>
            </a:pPr>
            <a:r>
              <a:rPr lang="fr-CH" sz="1800" dirty="0">
                <a:solidFill>
                  <a:schemeClr val="bg1"/>
                </a:solidFill>
                <a:latin typeface="Frutiger 55 Roman" panose="00000400000000000000" pitchFamily="2" charset="0"/>
              </a:rPr>
              <a:t>Conseille les PMEs, universités, industries et de nombreuses Start-ups en matière d’IP</a:t>
            </a:r>
            <a:br>
              <a:rPr lang="fr-CH" sz="1800" dirty="0">
                <a:solidFill>
                  <a:schemeClr val="bg1"/>
                </a:solidFill>
                <a:latin typeface="Frutiger 55 Roman" panose="00000400000000000000" pitchFamily="2" charset="0"/>
              </a:rPr>
            </a:br>
            <a:endParaRPr lang="fr-CH" sz="1800" dirty="0">
              <a:solidFill>
                <a:schemeClr val="bg1"/>
              </a:solidFill>
              <a:latin typeface="Frutiger 55 Roman" panose="00000400000000000000" pitchFamily="2" charset="0"/>
            </a:endParaRPr>
          </a:p>
          <a:p>
            <a:pPr marL="0" indent="0" algn="ctr">
              <a:buNone/>
            </a:pPr>
            <a:r>
              <a:rPr lang="fr-CH" sz="1400" dirty="0">
                <a:solidFill>
                  <a:schemeClr val="bg1"/>
                </a:solidFill>
                <a:latin typeface="Frutiger 55 Roman" panose="00000400000000000000" pitchFamily="2" charset="0"/>
              </a:rPr>
              <a:t>(Brevets, designs, marques, litiges IP, contrats IP, protection des données, valorisation de l’IP)</a:t>
            </a:r>
          </a:p>
        </p:txBody>
      </p:sp>
      <p:cxnSp>
        <p:nvCxnSpPr>
          <p:cNvPr id="13" name="Google Shape;297;p29">
            <a:extLst>
              <a:ext uri="{FF2B5EF4-FFF2-40B4-BE49-F238E27FC236}">
                <a16:creationId xmlns:a16="http://schemas.microsoft.com/office/drawing/2014/main" id="{B59AE200-3233-4ED7-9537-6FE09125515C}"/>
              </a:ext>
            </a:extLst>
          </p:cNvPr>
          <p:cNvCxnSpPr>
            <a:cxnSpLocks/>
          </p:cNvCxnSpPr>
          <p:nvPr/>
        </p:nvCxnSpPr>
        <p:spPr>
          <a:xfrm>
            <a:off x="8787168" y="2843373"/>
            <a:ext cx="0" cy="1281670"/>
          </a:xfrm>
          <a:prstGeom prst="straightConnector1">
            <a:avLst/>
          </a:prstGeom>
          <a:noFill/>
          <a:ln w="9525" cap="flat" cmpd="sng">
            <a:solidFill>
              <a:srgbClr val="FFFFFF"/>
            </a:solidFill>
            <a:prstDash val="solid"/>
            <a:round/>
            <a:headEnd type="none" w="med" len="med"/>
            <a:tailEnd type="none" w="med" len="med"/>
          </a:ln>
        </p:spPr>
      </p:cxnSp>
      <p:pic>
        <p:nvPicPr>
          <p:cNvPr id="5" name="Image 4">
            <a:extLst>
              <a:ext uri="{FF2B5EF4-FFF2-40B4-BE49-F238E27FC236}">
                <a16:creationId xmlns:a16="http://schemas.microsoft.com/office/drawing/2014/main" id="{B9C07766-C49F-4998-B9D7-7691986DFBD5}"/>
              </a:ext>
            </a:extLst>
          </p:cNvPr>
          <p:cNvPicPr>
            <a:picLocks noChangeAspect="1"/>
          </p:cNvPicPr>
          <p:nvPr/>
        </p:nvPicPr>
        <p:blipFill>
          <a:blip r:embed="rId7"/>
          <a:stretch>
            <a:fillRect/>
          </a:stretch>
        </p:blipFill>
        <p:spPr>
          <a:xfrm>
            <a:off x="4707452" y="-111974"/>
            <a:ext cx="2777096" cy="1588921"/>
          </a:xfrm>
          <a:prstGeom prst="rect">
            <a:avLst/>
          </a:prstGeom>
        </p:spPr>
      </p:pic>
    </p:spTree>
    <p:extLst>
      <p:ext uri="{BB962C8B-B14F-4D97-AF65-F5344CB8AC3E}">
        <p14:creationId xmlns:p14="http://schemas.microsoft.com/office/powerpoint/2010/main" val="416985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ADD6-465E-1DE1-EB18-6AC03EB0956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A755915-640A-ADC6-5AFD-900EB21B0419}"/>
              </a:ext>
            </a:extLst>
          </p:cNvPr>
          <p:cNvSpPr/>
          <p:nvPr/>
        </p:nvSpPr>
        <p:spPr>
          <a:xfrm>
            <a:off x="0" y="1327333"/>
            <a:ext cx="12192000" cy="1027698"/>
          </a:xfrm>
          <a:prstGeom prst="rect">
            <a:avLst/>
          </a:prstGeom>
          <a:solidFill>
            <a:srgbClr val="0F415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numéro de diapositive 4">
            <a:extLst>
              <a:ext uri="{FF2B5EF4-FFF2-40B4-BE49-F238E27FC236}">
                <a16:creationId xmlns:a16="http://schemas.microsoft.com/office/drawing/2014/main" id="{BBBFDDB8-A8A1-0463-F56D-6AE3B685A9EF}"/>
              </a:ext>
            </a:extLst>
          </p:cNvPr>
          <p:cNvSpPr>
            <a:spLocks noGrp="1"/>
          </p:cNvSpPr>
          <p:nvPr>
            <p:ph type="sldNum" sz="quarter" idx="7"/>
          </p:nvPr>
        </p:nvSpPr>
        <p:spPr>
          <a:xfrm>
            <a:off x="7239000" y="246533"/>
            <a:ext cx="1481328" cy="246221"/>
          </a:xfrm>
          <a:prstGeom prst="rect">
            <a:avLst/>
          </a:prstGeom>
        </p:spPr>
        <p:txBody>
          <a:bodyPr wrap="square" lIns="0" tIns="0" rIns="0" bIns="0">
            <a:spAutoFit/>
          </a:bodyPr>
          <a:lstStyle>
            <a:defPPr>
              <a:defRPr lang="fr-FR"/>
            </a:defPPr>
            <a:lvl1pPr marL="0" algn="r" defTabSz="914400" rtl="0" eaLnBrk="1" latinLnBrk="0" hangingPunct="1">
              <a:defRPr sz="160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CH" smtClean="0"/>
              <a:pPr/>
              <a:t>30</a:t>
            </a:fld>
            <a:endParaRPr lang="fr-CH" dirty="0"/>
          </a:p>
        </p:txBody>
      </p:sp>
      <p:sp>
        <p:nvSpPr>
          <p:cNvPr id="8" name="Rechteck 4">
            <a:extLst>
              <a:ext uri="{FF2B5EF4-FFF2-40B4-BE49-F238E27FC236}">
                <a16:creationId xmlns:a16="http://schemas.microsoft.com/office/drawing/2014/main" id="{0304615C-438F-1DF9-E286-E5C660831673}"/>
              </a:ext>
            </a:extLst>
          </p:cNvPr>
          <p:cNvSpPr>
            <a:spLocks noChangeArrowheads="1"/>
          </p:cNvSpPr>
          <p:nvPr/>
        </p:nvSpPr>
        <p:spPr bwMode="auto">
          <a:xfrm>
            <a:off x="805049" y="1327333"/>
            <a:ext cx="3944255" cy="1027698"/>
          </a:xfrm>
          <a:prstGeom prst="rect">
            <a:avLst/>
          </a:prstGeom>
          <a:noFill/>
          <a:ln w="25400" algn="ctr">
            <a:noFill/>
            <a:miter lim="800000"/>
            <a:headEnd/>
            <a:tailEnd/>
          </a:ln>
        </p:spPr>
        <p:txBody>
          <a:bodyPr anchor="ctr"/>
          <a:lstStyle/>
          <a:p>
            <a:pPr>
              <a:defRPr/>
            </a:pPr>
            <a:endParaRPr lang="en-US" sz="1600" dirty="0">
              <a:solidFill>
                <a:schemeClr val="lt1"/>
              </a:solidFill>
              <a:latin typeface="Frutiger 55 Roman" panose="00000400000000000000" pitchFamily="2" charset="0"/>
            </a:endParaRPr>
          </a:p>
        </p:txBody>
      </p:sp>
      <p:pic>
        <p:nvPicPr>
          <p:cNvPr id="3" name="Image 6">
            <a:extLst>
              <a:ext uri="{FF2B5EF4-FFF2-40B4-BE49-F238E27FC236}">
                <a16:creationId xmlns:a16="http://schemas.microsoft.com/office/drawing/2014/main" id="{7DDBE5B2-3B14-CE5A-6C9A-DA94B77F4C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96962" y="0"/>
            <a:ext cx="1695038" cy="969818"/>
          </a:xfrm>
          <a:prstGeom prst="rect">
            <a:avLst/>
          </a:prstGeom>
        </p:spPr>
      </p:pic>
      <p:sp>
        <p:nvSpPr>
          <p:cNvPr id="12" name="Holder 6">
            <a:extLst>
              <a:ext uri="{FF2B5EF4-FFF2-40B4-BE49-F238E27FC236}">
                <a16:creationId xmlns:a16="http://schemas.microsoft.com/office/drawing/2014/main" id="{FF0F7320-B1D3-AEC3-B09E-9308CD73DF6F}"/>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30</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9" name="Titre 1">
            <a:extLst>
              <a:ext uri="{FF2B5EF4-FFF2-40B4-BE49-F238E27FC236}">
                <a16:creationId xmlns:a16="http://schemas.microsoft.com/office/drawing/2014/main" id="{0863735F-8F03-C8C6-CCA2-4BF7604EB927}"/>
              </a:ext>
            </a:extLst>
          </p:cNvPr>
          <p:cNvSpPr txBox="1">
            <a:spLocks/>
          </p:cNvSpPr>
          <p:nvPr/>
        </p:nvSpPr>
        <p:spPr>
          <a:xfrm>
            <a:off x="638689" y="425506"/>
            <a:ext cx="11143256"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3200" b="0" i="0" kern="1200" cap="all" baseline="0">
                <a:solidFill>
                  <a:srgbClr val="143F5E"/>
                </a:solidFill>
                <a:latin typeface="Frutiger 55 Roman" panose="00000400000000000000" pitchFamily="2" charset="0"/>
                <a:ea typeface="+mj-ea"/>
                <a:cs typeface="+mj-cs"/>
              </a:defRPr>
            </a:lvl1pPr>
          </a:lstStyle>
          <a:p>
            <a:r>
              <a:rPr lang="fr-CH" sz="4400" cap="none" dirty="0">
                <a:solidFill>
                  <a:srgbClr val="0F415E"/>
                </a:solidFill>
                <a:latin typeface="Frutiger 45 Light" pitchFamily="2" charset="0"/>
              </a:rPr>
              <a:t>Main </a:t>
            </a:r>
            <a:r>
              <a:rPr lang="fr-CH" sz="4400" cap="none" dirty="0" err="1">
                <a:solidFill>
                  <a:srgbClr val="2ABDF2"/>
                </a:solidFill>
                <a:latin typeface="Frutiger 45 Light" pitchFamily="2" charset="0"/>
              </a:rPr>
              <a:t>takeaways</a:t>
            </a:r>
            <a:endParaRPr lang="fr-CH" sz="4400" cap="none" dirty="0">
              <a:solidFill>
                <a:srgbClr val="2ABDF2"/>
              </a:solidFill>
              <a:latin typeface="Frutiger 45 Light" pitchFamily="2" charset="0"/>
            </a:endParaRPr>
          </a:p>
        </p:txBody>
      </p:sp>
      <p:sp>
        <p:nvSpPr>
          <p:cNvPr id="2" name="Rectangle 3">
            <a:extLst>
              <a:ext uri="{FF2B5EF4-FFF2-40B4-BE49-F238E27FC236}">
                <a16:creationId xmlns:a16="http://schemas.microsoft.com/office/drawing/2014/main" id="{BDB56CD8-0D75-8C75-68A4-4D835EF37436}"/>
              </a:ext>
            </a:extLst>
          </p:cNvPr>
          <p:cNvSpPr txBox="1">
            <a:spLocks noChangeArrowheads="1"/>
          </p:cNvSpPr>
          <p:nvPr/>
        </p:nvSpPr>
        <p:spPr bwMode="auto">
          <a:xfrm>
            <a:off x="685728" y="3007605"/>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Les inventions impliquant de la blockchain sont activement brevetées, même en Europe.</a:t>
            </a:r>
          </a:p>
          <a:p>
            <a:pPr>
              <a:buClr>
                <a:srgbClr val="2ABDF2"/>
              </a:buClr>
              <a:buFont typeface="Wingdings" panose="05000000000000000000" pitchFamily="2" charset="2"/>
              <a:buChar char="§"/>
            </a:pPr>
            <a:endParaRPr lang="fr-FR"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L’open-source « c’est plus (complètement) ce que c’était »</a:t>
            </a:r>
          </a:p>
          <a:p>
            <a:pPr>
              <a:buClr>
                <a:srgbClr val="2ABDF2"/>
              </a:buClr>
              <a:buFont typeface="Wingdings" panose="05000000000000000000" pitchFamily="2" charset="2"/>
              <a:buChar char="§"/>
            </a:pPr>
            <a:endParaRPr lang="fr-FR"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La stratégie de dépôt « défensif » de demandes de brevet est largement utilisée par les tous les acteurs.</a:t>
            </a:r>
            <a:endParaRPr lang="fr-CH" sz="24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20812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6941B5-398B-E691-04B3-03BCA8D545F6}"/>
              </a:ext>
            </a:extLst>
          </p:cNvPr>
          <p:cNvSpPr/>
          <p:nvPr/>
        </p:nvSpPr>
        <p:spPr>
          <a:xfrm>
            <a:off x="1" y="0"/>
            <a:ext cx="12192000" cy="6858001"/>
          </a:xfrm>
          <a:prstGeom prst="rect">
            <a:avLst/>
          </a:prstGeom>
          <a:solidFill>
            <a:srgbClr val="0F4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3">
            <a:extLst>
              <a:ext uri="{FF2B5EF4-FFF2-40B4-BE49-F238E27FC236}">
                <a16:creationId xmlns:a16="http://schemas.microsoft.com/office/drawing/2014/main" id="{227AFD2A-A586-D7CB-2B33-150566570173}"/>
              </a:ext>
            </a:extLst>
          </p:cNvPr>
          <p:cNvSpPr txBox="1">
            <a:spLocks noGrp="1" noChangeArrowheads="1"/>
          </p:cNvSpPr>
          <p:nvPr>
            <p:ph sz="half" idx="1"/>
          </p:nvPr>
        </p:nvSpPr>
        <p:spPr>
          <a:xfrm>
            <a:off x="3103419" y="2890387"/>
            <a:ext cx="5829300" cy="2926806"/>
          </a:xfrm>
          <a:prstGeom prst="rect">
            <a:avLst/>
          </a:prstGeom>
        </p:spPr>
        <p:txBody>
          <a:bodyPr>
            <a:noAutofit/>
          </a:bodyPr>
          <a:lstStyle>
            <a:lvl1pPr marL="342900" indent="-342900" algn="l" defTabSz="457200" rtl="0" eaLnBrk="1" latinLnBrk="0" hangingPunct="1">
              <a:spcBef>
                <a:spcPct val="20000"/>
              </a:spcBef>
              <a:buFont typeface="Arial"/>
              <a:buChar char="•"/>
              <a:defRPr sz="3600" kern="1200">
                <a:solidFill>
                  <a:schemeClr val="tx1"/>
                </a:solidFill>
                <a:latin typeface="Frutiger 45 Light" pitchFamily="2"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Frutiger 45 Light"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defRPr/>
            </a:pPr>
            <a:r>
              <a:rPr lang="en-US" sz="7200" b="1" dirty="0">
                <a:solidFill>
                  <a:schemeClr val="bg1"/>
                </a:solidFill>
                <a:cs typeface="Calibri" panose="020F0502020204030204" pitchFamily="34" charset="0"/>
              </a:rPr>
              <a:t>Questions?</a:t>
            </a:r>
          </a:p>
        </p:txBody>
      </p:sp>
    </p:spTree>
    <p:extLst>
      <p:ext uri="{BB962C8B-B14F-4D97-AF65-F5344CB8AC3E}">
        <p14:creationId xmlns:p14="http://schemas.microsoft.com/office/powerpoint/2010/main" val="256005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7084-2926-22CD-3926-81ED57349F5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BDA99B8-CBF9-863E-0000-9C2DAD4EABD8}"/>
              </a:ext>
            </a:extLst>
          </p:cNvPr>
          <p:cNvSpPr/>
          <p:nvPr/>
        </p:nvSpPr>
        <p:spPr>
          <a:xfrm>
            <a:off x="1" y="0"/>
            <a:ext cx="12192000" cy="6858001"/>
          </a:xfrm>
          <a:prstGeom prst="rect">
            <a:avLst/>
          </a:prstGeom>
          <a:solidFill>
            <a:srgbClr val="0F4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3">
            <a:extLst>
              <a:ext uri="{FF2B5EF4-FFF2-40B4-BE49-F238E27FC236}">
                <a16:creationId xmlns:a16="http://schemas.microsoft.com/office/drawing/2014/main" id="{630EC6DB-C59E-83E5-79C2-C3095C1D0CF0}"/>
              </a:ext>
            </a:extLst>
          </p:cNvPr>
          <p:cNvSpPr txBox="1">
            <a:spLocks noGrp="1" noChangeArrowheads="1"/>
          </p:cNvSpPr>
          <p:nvPr>
            <p:ph sz="half" idx="1"/>
          </p:nvPr>
        </p:nvSpPr>
        <p:spPr>
          <a:xfrm>
            <a:off x="1181100" y="1965596"/>
            <a:ext cx="5829300" cy="2926806"/>
          </a:xfrm>
          <a:prstGeom prst="rect">
            <a:avLst/>
          </a:prstGeom>
        </p:spPr>
        <p:txBody>
          <a:bodyPr>
            <a:noAutofit/>
          </a:bodyPr>
          <a:lstStyle>
            <a:lvl1pPr marL="342900" indent="-342900" algn="l" defTabSz="457200" rtl="0" eaLnBrk="1" latinLnBrk="0" hangingPunct="1">
              <a:spcBef>
                <a:spcPct val="20000"/>
              </a:spcBef>
              <a:buFont typeface="Arial"/>
              <a:buChar char="•"/>
              <a:defRPr sz="3600" kern="1200">
                <a:solidFill>
                  <a:schemeClr val="tx1"/>
                </a:solidFill>
                <a:latin typeface="Frutiger 45 Light" pitchFamily="2"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Frutiger 45 Light"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defRPr/>
            </a:pPr>
            <a:r>
              <a:rPr lang="en-US" sz="7200" b="1" dirty="0">
                <a:solidFill>
                  <a:schemeClr val="bg1"/>
                </a:solidFill>
                <a:cs typeface="Calibri" panose="020F0502020204030204" pitchFamily="34" charset="0"/>
              </a:rPr>
              <a:t>Merci pour </a:t>
            </a:r>
            <a:r>
              <a:rPr lang="en-US" sz="7200" b="1" dirty="0" err="1">
                <a:solidFill>
                  <a:schemeClr val="bg1"/>
                </a:solidFill>
                <a:cs typeface="Calibri" panose="020F0502020204030204" pitchFamily="34" charset="0"/>
              </a:rPr>
              <a:t>votre</a:t>
            </a:r>
            <a:r>
              <a:rPr lang="en-US" sz="7200" b="1" dirty="0">
                <a:solidFill>
                  <a:srgbClr val="2ABDF2"/>
                </a:solidFill>
                <a:cs typeface="Calibri" panose="020F0502020204030204" pitchFamily="34" charset="0"/>
              </a:rPr>
              <a:t> attention.</a:t>
            </a:r>
            <a:endParaRPr lang="en-US" sz="7200" b="1" dirty="0">
              <a:solidFill>
                <a:schemeClr val="bg1"/>
              </a:solidFill>
              <a:cs typeface="Calibri" panose="020F0502020204030204" pitchFamily="34" charset="0"/>
            </a:endParaRPr>
          </a:p>
        </p:txBody>
      </p:sp>
      <p:pic>
        <p:nvPicPr>
          <p:cNvPr id="13" name="Image 5">
            <a:extLst>
              <a:ext uri="{FF2B5EF4-FFF2-40B4-BE49-F238E27FC236}">
                <a16:creationId xmlns:a16="http://schemas.microsoft.com/office/drawing/2014/main" id="{A7A5E9D6-8E80-F3D1-4126-219CBD81BDFA}"/>
              </a:ext>
            </a:extLst>
          </p:cNvPr>
          <p:cNvPicPr>
            <a:picLocks noChangeAspect="1"/>
          </p:cNvPicPr>
          <p:nvPr/>
        </p:nvPicPr>
        <p:blipFill>
          <a:blip r:embed="rId3"/>
          <a:stretch>
            <a:fillRect/>
          </a:stretch>
        </p:blipFill>
        <p:spPr>
          <a:xfrm>
            <a:off x="7500505" y="2531835"/>
            <a:ext cx="3136105" cy="1794329"/>
          </a:xfrm>
          <a:prstGeom prst="rect">
            <a:avLst/>
          </a:prstGeom>
        </p:spPr>
      </p:pic>
    </p:spTree>
    <p:extLst>
      <p:ext uri="{BB962C8B-B14F-4D97-AF65-F5344CB8AC3E}">
        <p14:creationId xmlns:p14="http://schemas.microsoft.com/office/powerpoint/2010/main" val="3089501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669D34-EDBF-565D-A174-DA75C1DA5F66}"/>
              </a:ext>
            </a:extLst>
          </p:cNvPr>
          <p:cNvSpPr/>
          <p:nvPr/>
        </p:nvSpPr>
        <p:spPr>
          <a:xfrm>
            <a:off x="0" y="1460409"/>
            <a:ext cx="12191999" cy="5397591"/>
          </a:xfrm>
          <a:prstGeom prst="rect">
            <a:avLst/>
          </a:prstGeom>
          <a:solidFill>
            <a:srgbClr val="0F41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7E6233F4-D7E2-A3D4-D6D5-F507093759ED}"/>
              </a:ext>
            </a:extLst>
          </p:cNvPr>
          <p:cNvSpPr>
            <a:spLocks noGrp="1"/>
          </p:cNvSpPr>
          <p:nvPr>
            <p:ph type="ctrTitle"/>
          </p:nvPr>
        </p:nvSpPr>
        <p:spPr>
          <a:xfrm>
            <a:off x="638689" y="425506"/>
            <a:ext cx="11143256" cy="609398"/>
          </a:xfrm>
        </p:spPr>
        <p:txBody>
          <a:bodyPr/>
          <a:lstStyle/>
          <a:p>
            <a:r>
              <a:rPr lang="fr-FR" sz="4400" cap="none" dirty="0">
                <a:solidFill>
                  <a:srgbClr val="2ABDF2"/>
                </a:solidFill>
                <a:latin typeface="Frutiger 45 Light" pitchFamily="2" charset="0"/>
              </a:rPr>
              <a:t>Programme</a:t>
            </a:r>
            <a:endParaRPr lang="fr-CH" sz="4400" cap="none" dirty="0">
              <a:solidFill>
                <a:srgbClr val="0F415E"/>
              </a:solidFill>
              <a:latin typeface="Frutiger 45 Light" pitchFamily="2" charset="0"/>
            </a:endParaRPr>
          </a:p>
        </p:txBody>
      </p:sp>
      <p:pic>
        <p:nvPicPr>
          <p:cNvPr id="6" name="Picture 7" descr="Logo&#10;&#10;Description automatically generated">
            <a:extLst>
              <a:ext uri="{FF2B5EF4-FFF2-40B4-BE49-F238E27FC236}">
                <a16:creationId xmlns:a16="http://schemas.microsoft.com/office/drawing/2014/main" id="{88F8040E-089B-1EE1-9215-5C35C3C330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516" y="5939991"/>
            <a:ext cx="1604484" cy="918009"/>
          </a:xfrm>
          <a:prstGeom prst="rect">
            <a:avLst/>
          </a:prstGeom>
        </p:spPr>
      </p:pic>
      <p:sp>
        <p:nvSpPr>
          <p:cNvPr id="10" name="Holder 6">
            <a:extLst>
              <a:ext uri="{FF2B5EF4-FFF2-40B4-BE49-F238E27FC236}">
                <a16:creationId xmlns:a16="http://schemas.microsoft.com/office/drawing/2014/main" id="{F799EB8C-20FE-7E0A-89AC-DAA199367868}"/>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4</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3" name="ZoneTexte 6">
            <a:extLst>
              <a:ext uri="{FF2B5EF4-FFF2-40B4-BE49-F238E27FC236}">
                <a16:creationId xmlns:a16="http://schemas.microsoft.com/office/drawing/2014/main" id="{DB6A5AB7-583F-242B-C351-4A581FF3D94D}"/>
              </a:ext>
            </a:extLst>
          </p:cNvPr>
          <p:cNvSpPr txBox="1"/>
          <p:nvPr/>
        </p:nvSpPr>
        <p:spPr>
          <a:xfrm>
            <a:off x="948267" y="2698796"/>
            <a:ext cx="7146862" cy="461665"/>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chemeClr val="bg1"/>
                </a:solidFill>
                <a:latin typeface="Frutiger 55 Roman" panose="00000400000000000000" pitchFamily="2" charset="0"/>
              </a:rPr>
              <a:t>La propriété intellectuelle </a:t>
            </a:r>
            <a:r>
              <a:rPr lang="fr-FR" sz="2400" dirty="0">
                <a:solidFill>
                  <a:srgbClr val="2ABDF2"/>
                </a:solidFill>
                <a:latin typeface="Frutiger 55 Roman" panose="00000400000000000000" pitchFamily="2" charset="0"/>
              </a:rPr>
              <a:t>par</a:t>
            </a:r>
            <a:r>
              <a:rPr lang="fr-FR" sz="2400" dirty="0">
                <a:solidFill>
                  <a:schemeClr val="bg1"/>
                </a:solidFill>
                <a:latin typeface="Frutiger 55 Roman" panose="00000400000000000000" pitchFamily="2" charset="0"/>
              </a:rPr>
              <a:t> la blockchain</a:t>
            </a:r>
          </a:p>
        </p:txBody>
      </p:sp>
      <p:sp>
        <p:nvSpPr>
          <p:cNvPr id="4" name="ZoneTexte 6">
            <a:extLst>
              <a:ext uri="{FF2B5EF4-FFF2-40B4-BE49-F238E27FC236}">
                <a16:creationId xmlns:a16="http://schemas.microsoft.com/office/drawing/2014/main" id="{07B60254-37B6-0961-3926-5CFF5658708A}"/>
              </a:ext>
            </a:extLst>
          </p:cNvPr>
          <p:cNvSpPr txBox="1"/>
          <p:nvPr/>
        </p:nvSpPr>
        <p:spPr>
          <a:xfrm>
            <a:off x="948267" y="4159204"/>
            <a:ext cx="7146862" cy="461665"/>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chemeClr val="bg1"/>
                </a:solidFill>
                <a:latin typeface="Frutiger 55 Roman" panose="00000400000000000000" pitchFamily="2" charset="0"/>
              </a:rPr>
              <a:t>La propriété intellectuelle </a:t>
            </a:r>
            <a:r>
              <a:rPr lang="fr-FR" sz="2400" dirty="0">
                <a:solidFill>
                  <a:srgbClr val="2ABDF2"/>
                </a:solidFill>
                <a:latin typeface="Frutiger 55 Roman" panose="00000400000000000000" pitchFamily="2" charset="0"/>
              </a:rPr>
              <a:t>pour</a:t>
            </a:r>
            <a:r>
              <a:rPr lang="fr-FR" sz="2400" dirty="0">
                <a:solidFill>
                  <a:schemeClr val="bg1"/>
                </a:solidFill>
                <a:latin typeface="Frutiger 55 Roman" panose="00000400000000000000" pitchFamily="2" charset="0"/>
              </a:rPr>
              <a:t> la blockchain</a:t>
            </a:r>
          </a:p>
        </p:txBody>
      </p:sp>
    </p:spTree>
    <p:extLst>
      <p:ext uri="{BB962C8B-B14F-4D97-AF65-F5344CB8AC3E}">
        <p14:creationId xmlns:p14="http://schemas.microsoft.com/office/powerpoint/2010/main" val="2042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5C907B-E25E-7623-2C44-82B61DC800E4}"/>
              </a:ext>
            </a:extLst>
          </p:cNvPr>
          <p:cNvSpPr/>
          <p:nvPr/>
        </p:nvSpPr>
        <p:spPr>
          <a:xfrm>
            <a:off x="0" y="1327333"/>
            <a:ext cx="12192000" cy="1027698"/>
          </a:xfrm>
          <a:prstGeom prst="rect">
            <a:avLst/>
          </a:prstGeom>
          <a:solidFill>
            <a:srgbClr val="0F415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numéro de diapositive 4">
            <a:extLst>
              <a:ext uri="{FF2B5EF4-FFF2-40B4-BE49-F238E27FC236}">
                <a16:creationId xmlns:a16="http://schemas.microsoft.com/office/drawing/2014/main" id="{4A35DC2F-1BEB-634B-BA42-51CFEEB582CE}"/>
              </a:ext>
            </a:extLst>
          </p:cNvPr>
          <p:cNvSpPr>
            <a:spLocks noGrp="1"/>
          </p:cNvSpPr>
          <p:nvPr>
            <p:ph type="sldNum" sz="quarter" idx="7"/>
          </p:nvPr>
        </p:nvSpPr>
        <p:spPr>
          <a:xfrm>
            <a:off x="7239000" y="246533"/>
            <a:ext cx="1481328" cy="246221"/>
          </a:xfrm>
          <a:prstGeom prst="rect">
            <a:avLst/>
          </a:prstGeom>
        </p:spPr>
        <p:txBody>
          <a:bodyPr wrap="square" lIns="0" tIns="0" rIns="0" bIns="0">
            <a:spAutoFit/>
          </a:bodyPr>
          <a:lstStyle>
            <a:defPPr>
              <a:defRPr lang="fr-FR"/>
            </a:defPPr>
            <a:lvl1pPr marL="0" algn="r" defTabSz="914400" rtl="0" eaLnBrk="1" latinLnBrk="0" hangingPunct="1">
              <a:defRPr sz="160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CH" smtClean="0"/>
              <a:pPr/>
              <a:t>5</a:t>
            </a:fld>
            <a:endParaRPr lang="fr-CH" dirty="0"/>
          </a:p>
        </p:txBody>
      </p:sp>
      <p:sp>
        <p:nvSpPr>
          <p:cNvPr id="7" name="Rectangle 3">
            <a:extLst>
              <a:ext uri="{FF2B5EF4-FFF2-40B4-BE49-F238E27FC236}">
                <a16:creationId xmlns:a16="http://schemas.microsoft.com/office/drawing/2014/main" id="{E2ADFB1B-1BB6-4271-9089-6E832E18CCD7}"/>
              </a:ext>
            </a:extLst>
          </p:cNvPr>
          <p:cNvSpPr txBox="1">
            <a:spLocks noChangeArrowheads="1"/>
          </p:cNvSpPr>
          <p:nvPr/>
        </p:nvSpPr>
        <p:spPr bwMode="auto">
          <a:xfrm>
            <a:off x="685728" y="3007605"/>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P</a:t>
            </a:r>
            <a:r>
              <a:rPr lang="fr-CH" sz="2400" dirty="0" err="1">
                <a:solidFill>
                  <a:srgbClr val="143F5E"/>
                </a:solidFill>
                <a:latin typeface="Frutiger 55 Roman" panose="00000400000000000000" pitchFamily="2" charset="0"/>
              </a:rPr>
              <a:t>reuve</a:t>
            </a:r>
            <a:r>
              <a:rPr lang="fr-CH" sz="2400" dirty="0">
                <a:solidFill>
                  <a:srgbClr val="143F5E"/>
                </a:solidFill>
                <a:latin typeface="Frutiger 55 Roman" panose="00000400000000000000" pitchFamily="2" charset="0"/>
              </a:rPr>
              <a:t> d’antériorité / propriété</a:t>
            </a: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r>
              <a:rPr lang="fr-CH" sz="2400" dirty="0">
                <a:solidFill>
                  <a:srgbClr val="143F5E"/>
                </a:solidFill>
                <a:latin typeface="Frutiger 55 Roman" panose="00000400000000000000" pitchFamily="2" charset="0"/>
              </a:rPr>
              <a:t>Licences automatisées</a:t>
            </a: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r>
              <a:rPr lang="fr-CH" sz="2400" dirty="0">
                <a:solidFill>
                  <a:srgbClr val="143F5E"/>
                </a:solidFill>
                <a:latin typeface="Frutiger 55 Roman" panose="00000400000000000000" pitchFamily="2" charset="0"/>
              </a:rPr>
              <a:t>Tokenisation et échange de titres de PI</a:t>
            </a:r>
          </a:p>
          <a:p>
            <a:pPr marL="0" indent="0">
              <a:buClr>
                <a:srgbClr val="2ABDF2"/>
              </a:buClr>
              <a:buNone/>
            </a:pPr>
            <a:endParaRPr lang="fr-CH"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p:txBody>
      </p:sp>
      <p:sp>
        <p:nvSpPr>
          <p:cNvPr id="8" name="Rechteck 4">
            <a:extLst>
              <a:ext uri="{FF2B5EF4-FFF2-40B4-BE49-F238E27FC236}">
                <a16:creationId xmlns:a16="http://schemas.microsoft.com/office/drawing/2014/main" id="{2D0745C3-C81A-49C8-9291-5FFCC2B29BDA}"/>
              </a:ext>
            </a:extLst>
          </p:cNvPr>
          <p:cNvSpPr>
            <a:spLocks noChangeArrowheads="1"/>
          </p:cNvSpPr>
          <p:nvPr/>
        </p:nvSpPr>
        <p:spPr bwMode="auto">
          <a:xfrm>
            <a:off x="805049" y="1327333"/>
            <a:ext cx="3944255" cy="1027698"/>
          </a:xfrm>
          <a:prstGeom prst="rect">
            <a:avLst/>
          </a:prstGeom>
          <a:noFill/>
          <a:ln w="25400" algn="ctr">
            <a:noFill/>
            <a:miter lim="800000"/>
            <a:headEnd/>
            <a:tailEnd/>
          </a:ln>
        </p:spPr>
        <p:txBody>
          <a:bodyPr anchor="ctr"/>
          <a:lstStyle/>
          <a:p>
            <a:pPr>
              <a:defRPr/>
            </a:pPr>
            <a:endParaRPr lang="en-US" sz="1600" dirty="0">
              <a:solidFill>
                <a:schemeClr val="lt1"/>
              </a:solidFill>
              <a:latin typeface="Frutiger 55 Roman" panose="00000400000000000000" pitchFamily="2" charset="0"/>
            </a:endParaRPr>
          </a:p>
        </p:txBody>
      </p:sp>
      <p:pic>
        <p:nvPicPr>
          <p:cNvPr id="3" name="Image 6">
            <a:extLst>
              <a:ext uri="{FF2B5EF4-FFF2-40B4-BE49-F238E27FC236}">
                <a16:creationId xmlns:a16="http://schemas.microsoft.com/office/drawing/2014/main" id="{C0494C20-0566-BC2F-CCDF-71C1FD6B3C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96962" y="0"/>
            <a:ext cx="1695038" cy="969818"/>
          </a:xfrm>
          <a:prstGeom prst="rect">
            <a:avLst/>
          </a:prstGeom>
        </p:spPr>
      </p:pic>
      <p:sp>
        <p:nvSpPr>
          <p:cNvPr id="12" name="Holder 6">
            <a:extLst>
              <a:ext uri="{FF2B5EF4-FFF2-40B4-BE49-F238E27FC236}">
                <a16:creationId xmlns:a16="http://schemas.microsoft.com/office/drawing/2014/main" id="{A40F81AD-DCD7-BF4E-C9B2-98DB7428F29E}"/>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5</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9" name="Titre 1">
            <a:extLst>
              <a:ext uri="{FF2B5EF4-FFF2-40B4-BE49-F238E27FC236}">
                <a16:creationId xmlns:a16="http://schemas.microsoft.com/office/drawing/2014/main" id="{07BBCB73-93A7-108F-66FB-030A407BE9BC}"/>
              </a:ext>
            </a:extLst>
          </p:cNvPr>
          <p:cNvSpPr txBox="1">
            <a:spLocks/>
          </p:cNvSpPr>
          <p:nvPr/>
        </p:nvSpPr>
        <p:spPr>
          <a:xfrm>
            <a:off x="638689" y="425506"/>
            <a:ext cx="11143256"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3200" b="0" i="0" kern="1200" cap="all" baseline="0">
                <a:solidFill>
                  <a:srgbClr val="143F5E"/>
                </a:solidFill>
                <a:latin typeface="Frutiger 55 Roman" panose="00000400000000000000" pitchFamily="2" charset="0"/>
                <a:ea typeface="+mj-ea"/>
                <a:cs typeface="+mj-cs"/>
              </a:defRPr>
            </a:lvl1pPr>
          </a:lstStyle>
          <a:p>
            <a:r>
              <a:rPr lang="fr-CH" sz="4400" cap="none" dirty="0">
                <a:solidFill>
                  <a:srgbClr val="0F415E"/>
                </a:solidFill>
                <a:latin typeface="Frutiger 45 Light" pitchFamily="2" charset="0"/>
              </a:rPr>
              <a:t>Usages de la </a:t>
            </a:r>
            <a:r>
              <a:rPr lang="fr-CH" sz="4400" cap="none" dirty="0">
                <a:solidFill>
                  <a:srgbClr val="2ABDF2"/>
                </a:solidFill>
                <a:latin typeface="Frutiger 45 Light" pitchFamily="2" charset="0"/>
              </a:rPr>
              <a:t>blockchain</a:t>
            </a:r>
          </a:p>
        </p:txBody>
      </p:sp>
    </p:spTree>
    <p:extLst>
      <p:ext uri="{BB962C8B-B14F-4D97-AF65-F5344CB8AC3E}">
        <p14:creationId xmlns:p14="http://schemas.microsoft.com/office/powerpoint/2010/main" val="419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6">
            <a:extLst>
              <a:ext uri="{FF2B5EF4-FFF2-40B4-BE49-F238E27FC236}">
                <a16:creationId xmlns:a16="http://schemas.microsoft.com/office/drawing/2014/main" id="{80C5D9A8-BE47-EDB9-78E4-712D7668DD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514A109D-E252-60D0-9C41-50D5C05496DE}"/>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6</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92E5DE6D-632B-F285-550E-224039257D4E}"/>
              </a:ext>
            </a:extLst>
          </p:cNvPr>
          <p:cNvSpPr>
            <a:spLocks noGrp="1"/>
          </p:cNvSpPr>
          <p:nvPr>
            <p:ph type="ctrTitle"/>
          </p:nvPr>
        </p:nvSpPr>
        <p:spPr>
          <a:xfrm>
            <a:off x="638689" y="438568"/>
            <a:ext cx="10334111" cy="609398"/>
          </a:xfrm>
        </p:spPr>
        <p:txBody>
          <a:bodyPr/>
          <a:lstStyle/>
          <a:p>
            <a:pPr>
              <a:buClr>
                <a:srgbClr val="2ABDF2"/>
              </a:buClr>
            </a:pPr>
            <a:r>
              <a:rPr lang="fr-FR" sz="4400" dirty="0">
                <a:latin typeface="Frutiger 55 Roman" panose="00000400000000000000" pitchFamily="2" charset="0"/>
              </a:rPr>
              <a:t>P</a:t>
            </a:r>
            <a:r>
              <a:rPr lang="fr-CH" sz="4400" dirty="0" err="1">
                <a:latin typeface="Frutiger 55 Roman" panose="00000400000000000000" pitchFamily="2" charset="0"/>
              </a:rPr>
              <a:t>reuve</a:t>
            </a:r>
            <a:r>
              <a:rPr lang="fr-CH" sz="4400" dirty="0">
                <a:latin typeface="Frutiger 55 Roman" panose="00000400000000000000" pitchFamily="2" charset="0"/>
              </a:rPr>
              <a:t> d’antériorité / propriété</a:t>
            </a:r>
          </a:p>
        </p:txBody>
      </p:sp>
      <p:cxnSp>
        <p:nvCxnSpPr>
          <p:cNvPr id="11" name="Straight Connector 10">
            <a:extLst>
              <a:ext uri="{FF2B5EF4-FFF2-40B4-BE49-F238E27FC236}">
                <a16:creationId xmlns:a16="http://schemas.microsoft.com/office/drawing/2014/main" id="{28FFAA44-0682-F5C6-7551-8F8734754A17}"/>
              </a:ext>
            </a:extLst>
          </p:cNvPr>
          <p:cNvCxnSpPr>
            <a:cxnSpLocks/>
          </p:cNvCxnSpPr>
          <p:nvPr/>
        </p:nvCxnSpPr>
        <p:spPr>
          <a:xfrm>
            <a:off x="0" y="1320800"/>
            <a:ext cx="10215154"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581FB7BE-C18F-2E1A-F152-BDE627435BF2}"/>
              </a:ext>
            </a:extLst>
          </p:cNvPr>
          <p:cNvSpPr txBox="1">
            <a:spLocks noChangeArrowheads="1"/>
          </p:cNvSpPr>
          <p:nvPr/>
        </p:nvSpPr>
        <p:spPr bwMode="auto">
          <a:xfrm>
            <a:off x="638689" y="1891368"/>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Relativement répandu en 2025</a:t>
            </a:r>
          </a:p>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Nombreuses solutions existantes :</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Bernstein.io (utilisée par P&amp;TS)</a:t>
            </a:r>
          </a:p>
          <a:p>
            <a:pPr lvl="1">
              <a:buClr>
                <a:srgbClr val="2ABDF2"/>
              </a:buClr>
              <a:buFont typeface="Wingdings" panose="05000000000000000000" pitchFamily="2" charset="2"/>
              <a:buChar char="§"/>
            </a:pPr>
            <a:r>
              <a:rPr lang="fr-FR" sz="2000" dirty="0" err="1">
                <a:solidFill>
                  <a:srgbClr val="143F5E"/>
                </a:solidFill>
                <a:latin typeface="Frutiger 55 Roman" panose="00000400000000000000" pitchFamily="2" charset="0"/>
              </a:rPr>
              <a:t>BlockchainyourIP</a:t>
            </a:r>
            <a:endParaRPr lang="fr-FR" sz="2000" dirty="0">
              <a:solidFill>
                <a:srgbClr val="143F5E"/>
              </a:solidFill>
              <a:latin typeface="Frutiger 55 Roman" panose="00000400000000000000" pitchFamily="2" charset="0"/>
            </a:endParaRPr>
          </a:p>
          <a:p>
            <a:pPr lvl="1">
              <a:buClr>
                <a:srgbClr val="2ABDF2"/>
              </a:buClr>
              <a:buFont typeface="Wingdings" panose="05000000000000000000" pitchFamily="2" charset="2"/>
              <a:buChar char="§"/>
            </a:pPr>
            <a:r>
              <a:rPr lang="fr-FR" sz="2000" dirty="0" err="1">
                <a:solidFill>
                  <a:srgbClr val="143F5E"/>
                </a:solidFill>
                <a:latin typeface="Frutiger 55 Roman" panose="00000400000000000000" pitchFamily="2" charset="0"/>
              </a:rPr>
              <a:t>Opentimestamps</a:t>
            </a:r>
            <a:r>
              <a:rPr lang="fr-FR" sz="2000" dirty="0">
                <a:solidFill>
                  <a:srgbClr val="143F5E"/>
                </a:solidFill>
                <a:latin typeface="Frutiger 55 Roman" panose="00000400000000000000" pitchFamily="2" charset="0"/>
              </a:rPr>
              <a:t> : implémenté directement sur </a:t>
            </a:r>
            <a:r>
              <a:rPr lang="fr-FR" sz="2000" dirty="0" err="1">
                <a:solidFill>
                  <a:srgbClr val="143F5E"/>
                </a:solidFill>
                <a:latin typeface="Frutiger 55 Roman" panose="00000400000000000000" pitchFamily="2" charset="0"/>
              </a:rPr>
              <a:t>Github</a:t>
            </a:r>
            <a:r>
              <a:rPr lang="fr-FR" sz="2000" dirty="0">
                <a:solidFill>
                  <a:srgbClr val="143F5E"/>
                </a:solidFill>
                <a:latin typeface="Frutiger 55 Roman" panose="00000400000000000000" pitchFamily="2" charset="0"/>
              </a:rPr>
              <a:t> </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4NK protocole (N. </a:t>
            </a:r>
            <a:r>
              <a:rPr lang="fr-FR" sz="2000" dirty="0" err="1">
                <a:solidFill>
                  <a:srgbClr val="143F5E"/>
                </a:solidFill>
                <a:latin typeface="Frutiger 55 Roman" panose="00000400000000000000" pitchFamily="2" charset="0"/>
              </a:rPr>
              <a:t>Cantu</a:t>
            </a:r>
            <a:r>
              <a:rPr lang="fr-FR" sz="2000" dirty="0">
                <a:solidFill>
                  <a:srgbClr val="143F5E"/>
                </a:solidFill>
                <a:latin typeface="Frutiger 55 Roman" panose="00000400000000000000" pitchFamily="2" charset="0"/>
              </a:rPr>
              <a:t>)</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Etc.</a:t>
            </a: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
        <p:nvSpPr>
          <p:cNvPr id="10" name="Rectangle 3">
            <a:extLst>
              <a:ext uri="{FF2B5EF4-FFF2-40B4-BE49-F238E27FC236}">
                <a16:creationId xmlns:a16="http://schemas.microsoft.com/office/drawing/2014/main" id="{96A62B60-D8B0-8718-44D2-C14E5602CA82}"/>
              </a:ext>
            </a:extLst>
          </p:cNvPr>
          <p:cNvSpPr txBox="1">
            <a:spLocks noChangeArrowheads="1"/>
          </p:cNvSpPr>
          <p:nvPr/>
        </p:nvSpPr>
        <p:spPr bwMode="auto">
          <a:xfrm>
            <a:off x="638689" y="4543357"/>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err="1">
                <a:solidFill>
                  <a:srgbClr val="143F5E"/>
                </a:solidFill>
                <a:latin typeface="Frutiger 55 Roman" panose="00000400000000000000" pitchFamily="2" charset="0"/>
              </a:rPr>
              <a:t>Timestamping</a:t>
            </a:r>
            <a:r>
              <a:rPr lang="fr-FR" sz="2400" dirty="0">
                <a:solidFill>
                  <a:srgbClr val="143F5E"/>
                </a:solidFill>
                <a:latin typeface="Frutiger 55 Roman" panose="00000400000000000000" pitchFamily="2" charset="0"/>
              </a:rPr>
              <a:t> via la blockchain récemment (mars 2025) reconnu en France comme preuve valable d’antériorité et de titularité de droits </a:t>
            </a:r>
            <a:r>
              <a:rPr lang="fr-FR" sz="2400">
                <a:solidFill>
                  <a:srgbClr val="143F5E"/>
                </a:solidFill>
                <a:latin typeface="Frutiger 55 Roman" panose="00000400000000000000" pitchFamily="2" charset="0"/>
              </a:rPr>
              <a:t>d’auteur devant un tribunal. </a:t>
            </a:r>
            <a:r>
              <a:rPr lang="fr-FR" sz="2400" dirty="0">
                <a:solidFill>
                  <a:srgbClr val="143F5E"/>
                </a:solidFill>
                <a:latin typeface="Frutiger 55 Roman" panose="00000400000000000000" pitchFamily="2" charset="0"/>
              </a:rPr>
              <a:t>Déjà le cas aux US et en Chine. </a:t>
            </a:r>
          </a:p>
          <a:p>
            <a:pPr>
              <a:buClr>
                <a:srgbClr val="2ABDF2"/>
              </a:buClr>
              <a:buFont typeface="Wingdings" panose="05000000000000000000" pitchFamily="2" charset="2"/>
              <a:buChar char="§"/>
            </a:pPr>
            <a:endParaRPr lang="fr-FR"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5175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66D1-2ED1-0A8E-6E2F-D6B455C203F0}"/>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398E17F0-5BE0-6354-AD21-16794DE843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F0FF4E94-CF5C-3CDB-EDCF-5CDC8385CF54}"/>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7</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6B9D828E-D66E-8AEF-51C2-0248EAF573EE}"/>
              </a:ext>
            </a:extLst>
          </p:cNvPr>
          <p:cNvSpPr>
            <a:spLocks noGrp="1"/>
          </p:cNvSpPr>
          <p:nvPr>
            <p:ph type="ctrTitle"/>
          </p:nvPr>
        </p:nvSpPr>
        <p:spPr>
          <a:xfrm>
            <a:off x="638689" y="438568"/>
            <a:ext cx="10334111" cy="609398"/>
          </a:xfrm>
        </p:spPr>
        <p:txBody>
          <a:bodyPr/>
          <a:lstStyle/>
          <a:p>
            <a:pPr>
              <a:buClr>
                <a:srgbClr val="2ABDF2"/>
              </a:buClr>
            </a:pPr>
            <a:r>
              <a:rPr lang="fr-FR" sz="4400" dirty="0">
                <a:latin typeface="Frutiger 55 Roman" panose="00000400000000000000" pitchFamily="2" charset="0"/>
              </a:rPr>
              <a:t>P</a:t>
            </a:r>
            <a:r>
              <a:rPr lang="fr-CH" sz="4400" dirty="0" err="1">
                <a:latin typeface="Frutiger 55 Roman" panose="00000400000000000000" pitchFamily="2" charset="0"/>
              </a:rPr>
              <a:t>reuve</a:t>
            </a:r>
            <a:r>
              <a:rPr lang="fr-CH" sz="4400" dirty="0">
                <a:latin typeface="Frutiger 55 Roman" panose="00000400000000000000" pitchFamily="2" charset="0"/>
              </a:rPr>
              <a:t> d’antériorité / propriété</a:t>
            </a:r>
          </a:p>
        </p:txBody>
      </p:sp>
      <p:cxnSp>
        <p:nvCxnSpPr>
          <p:cNvPr id="11" name="Straight Connector 10">
            <a:extLst>
              <a:ext uri="{FF2B5EF4-FFF2-40B4-BE49-F238E27FC236}">
                <a16:creationId xmlns:a16="http://schemas.microsoft.com/office/drawing/2014/main" id="{E10DEFFC-CE9F-167F-CA77-C03B3F20AD31}"/>
              </a:ext>
            </a:extLst>
          </p:cNvPr>
          <p:cNvCxnSpPr>
            <a:cxnSpLocks/>
          </p:cNvCxnSpPr>
          <p:nvPr/>
        </p:nvCxnSpPr>
        <p:spPr>
          <a:xfrm>
            <a:off x="0" y="1320800"/>
            <a:ext cx="10215154"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pic>
        <p:nvPicPr>
          <p:cNvPr id="1026" name="Picture 2" descr="Image générée">
            <a:extLst>
              <a:ext uri="{FF2B5EF4-FFF2-40B4-BE49-F238E27FC236}">
                <a16:creationId xmlns:a16="http://schemas.microsoft.com/office/drawing/2014/main" id="{D06151C1-E457-6FFF-444D-2DE388A61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662" y="1506631"/>
            <a:ext cx="7564483" cy="50429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4B96A3C2-F31B-A702-DF6E-928D9F01AB86}"/>
              </a:ext>
            </a:extLst>
          </p:cNvPr>
          <p:cNvSpPr txBox="1">
            <a:spLocks noChangeArrowheads="1"/>
          </p:cNvSpPr>
          <p:nvPr/>
        </p:nvSpPr>
        <p:spPr bwMode="auto">
          <a:xfrm>
            <a:off x="3554253" y="5888182"/>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2ABDF2"/>
              </a:buClr>
              <a:buNone/>
            </a:pPr>
            <a:r>
              <a:rPr lang="fr-FR" sz="2400" dirty="0">
                <a:solidFill>
                  <a:srgbClr val="143F5E"/>
                </a:solidFill>
                <a:latin typeface="Frutiger 55 Roman" panose="00000400000000000000" pitchFamily="2" charset="0"/>
              </a:rPr>
              <a:t>Off-</a:t>
            </a:r>
            <a:r>
              <a:rPr lang="fr-FR" sz="2400" dirty="0" err="1">
                <a:solidFill>
                  <a:srgbClr val="143F5E"/>
                </a:solidFill>
                <a:latin typeface="Frutiger 55 Roman" panose="00000400000000000000" pitchFamily="2" charset="0"/>
              </a:rPr>
              <a:t>chain</a:t>
            </a:r>
            <a:r>
              <a:rPr lang="fr-FR" sz="2400" dirty="0">
                <a:solidFill>
                  <a:srgbClr val="143F5E"/>
                </a:solidFill>
                <a:latin typeface="Frutiger 55 Roman" panose="00000400000000000000" pitchFamily="2" charset="0"/>
              </a:rPr>
              <a:t> avec ancrage on-</a:t>
            </a:r>
            <a:r>
              <a:rPr lang="fr-FR" sz="2400" dirty="0" err="1">
                <a:solidFill>
                  <a:srgbClr val="143F5E"/>
                </a:solidFill>
                <a:latin typeface="Frutiger 55 Roman" panose="00000400000000000000" pitchFamily="2" charset="0"/>
              </a:rPr>
              <a:t>chain</a:t>
            </a:r>
            <a:endParaRPr lang="fr-CH" sz="2400" dirty="0">
              <a:solidFill>
                <a:srgbClr val="143F5E"/>
              </a:solidFill>
              <a:latin typeface="Frutiger 55 Roman" panose="00000400000000000000" pitchFamily="2" charset="0"/>
            </a:endParaRPr>
          </a:p>
          <a:p>
            <a:pPr marL="0" indent="0">
              <a:buClr>
                <a:srgbClr val="2ABDF2"/>
              </a:buClr>
              <a:buNone/>
            </a:pPr>
            <a:endParaRPr lang="fr-CH" sz="2400" dirty="0">
              <a:solidFill>
                <a:srgbClr val="143F5E"/>
              </a:solidFill>
              <a:latin typeface="Frutiger 55 Roman" panose="00000400000000000000" pitchFamily="2" charset="0"/>
            </a:endParaRPr>
          </a:p>
          <a:p>
            <a:pPr>
              <a:buClr>
                <a:srgbClr val="2ABDF2"/>
              </a:buClr>
              <a:buFont typeface="Wingdings" panose="05000000000000000000" pitchFamily="2" charset="2"/>
              <a:buChar char="§"/>
            </a:pPr>
            <a:endParaRPr lang="fr-CH" sz="24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22714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CAE3-8846-A40E-A608-752AA2E8A26E}"/>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9218B579-9F7F-6B21-CC24-5BE2CE6E8F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1B7111D1-7C25-F08B-B5E0-A478C9B4E9D4}"/>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8</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CF0C3710-0550-4154-B09B-5881D208B136}"/>
              </a:ext>
            </a:extLst>
          </p:cNvPr>
          <p:cNvSpPr>
            <a:spLocks noGrp="1"/>
          </p:cNvSpPr>
          <p:nvPr>
            <p:ph type="ctrTitle"/>
          </p:nvPr>
        </p:nvSpPr>
        <p:spPr>
          <a:xfrm>
            <a:off x="638689" y="591070"/>
            <a:ext cx="10334111" cy="1218795"/>
          </a:xfrm>
        </p:spPr>
        <p:txBody>
          <a:bodyPr/>
          <a:lstStyle/>
          <a:p>
            <a:pPr>
              <a:buClr>
                <a:srgbClr val="2ABDF2"/>
              </a:buClr>
            </a:pPr>
            <a:r>
              <a:rPr lang="fr-CH" sz="4400" dirty="0">
                <a:latin typeface="Frutiger 55 Roman" panose="00000400000000000000" pitchFamily="2" charset="0"/>
              </a:rPr>
              <a:t>Licences automatisées</a:t>
            </a:r>
            <a:br>
              <a:rPr lang="fr-CH" sz="4400" dirty="0">
                <a:latin typeface="Frutiger 55 Roman" panose="00000400000000000000" pitchFamily="2" charset="0"/>
              </a:rPr>
            </a:br>
            <a:endParaRPr lang="fr-CH" sz="4400" dirty="0">
              <a:latin typeface="Frutiger 55 Roman" panose="00000400000000000000" pitchFamily="2" charset="0"/>
            </a:endParaRPr>
          </a:p>
        </p:txBody>
      </p:sp>
      <p:cxnSp>
        <p:nvCxnSpPr>
          <p:cNvPr id="11" name="Straight Connector 10">
            <a:extLst>
              <a:ext uri="{FF2B5EF4-FFF2-40B4-BE49-F238E27FC236}">
                <a16:creationId xmlns:a16="http://schemas.microsoft.com/office/drawing/2014/main" id="{E3E459C9-95CE-CD3A-9DDC-729BFE3CB9F3}"/>
              </a:ext>
            </a:extLst>
          </p:cNvPr>
          <p:cNvCxnSpPr>
            <a:cxnSpLocks/>
          </p:cNvCxnSpPr>
          <p:nvPr/>
        </p:nvCxnSpPr>
        <p:spPr>
          <a:xfrm>
            <a:off x="0" y="1320800"/>
            <a:ext cx="7367451"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BBBC2E78-2C08-7B33-C143-19A39BFC3C54}"/>
              </a:ext>
            </a:extLst>
          </p:cNvPr>
          <p:cNvSpPr txBox="1">
            <a:spLocks noChangeArrowheads="1"/>
          </p:cNvSpPr>
          <p:nvPr/>
        </p:nvSpPr>
        <p:spPr bwMode="auto">
          <a:xfrm>
            <a:off x="638689" y="1891368"/>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Smart </a:t>
            </a:r>
            <a:r>
              <a:rPr lang="fr-FR" sz="2400" dirty="0" err="1">
                <a:solidFill>
                  <a:srgbClr val="104361"/>
                </a:solidFill>
                <a:latin typeface="Frutiger 55 Roman" panose="00000400000000000000" pitchFamily="2" charset="0"/>
              </a:rPr>
              <a:t>contracts</a:t>
            </a:r>
            <a:r>
              <a:rPr lang="fr-FR" sz="2400" dirty="0">
                <a:solidFill>
                  <a:srgbClr val="104361"/>
                </a:solidFill>
                <a:latin typeface="Frutiger 55 Roman" panose="00000400000000000000" pitchFamily="2" charset="0"/>
              </a:rPr>
              <a:t> pour automatiser l’octroi de licences, redevances, usages, etc.</a:t>
            </a:r>
          </a:p>
          <a:p>
            <a:pPr>
              <a:buClr>
                <a:srgbClr val="2ABDF2"/>
              </a:buClr>
              <a:buFont typeface="Wingdings" panose="05000000000000000000" pitchFamily="2" charset="2"/>
              <a:buChar char="§"/>
            </a:pPr>
            <a:r>
              <a:rPr lang="fr-FR" sz="2400" dirty="0">
                <a:solidFill>
                  <a:srgbClr val="143F5E"/>
                </a:solidFill>
                <a:latin typeface="Frutiger 55 Roman" panose="00000400000000000000" pitchFamily="2" charset="0"/>
              </a:rPr>
              <a:t>Fonctionnement:</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Les termes de la licence sont codés dans le smart </a:t>
            </a:r>
            <a:r>
              <a:rPr lang="fr-FR" sz="2000" dirty="0" err="1">
                <a:solidFill>
                  <a:srgbClr val="143F5E"/>
                </a:solidFill>
                <a:latin typeface="Frutiger 55 Roman" panose="00000400000000000000" pitchFamily="2" charset="0"/>
              </a:rPr>
              <a:t>contract</a:t>
            </a:r>
            <a:endParaRPr lang="fr-FR" sz="2000" dirty="0">
              <a:solidFill>
                <a:srgbClr val="143F5E"/>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Déploiement sur une blockchain (</a:t>
            </a:r>
            <a:r>
              <a:rPr lang="fr-FR" sz="2000" dirty="0" err="1">
                <a:solidFill>
                  <a:srgbClr val="143F5E"/>
                </a:solidFill>
                <a:latin typeface="Frutiger 55 Roman" panose="00000400000000000000" pitchFamily="2" charset="0"/>
              </a:rPr>
              <a:t>Ethereum</a:t>
            </a:r>
            <a:r>
              <a:rPr lang="fr-FR" sz="2000" dirty="0">
                <a:solidFill>
                  <a:srgbClr val="143F5E"/>
                </a:solidFill>
                <a:latin typeface="Frutiger 55 Roman" panose="00000400000000000000" pitchFamily="2" charset="0"/>
              </a:rPr>
              <a:t>)</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Le preneur de licence paie (crypto, </a:t>
            </a:r>
            <a:r>
              <a:rPr lang="fr-FR" sz="2000" dirty="0" err="1">
                <a:solidFill>
                  <a:srgbClr val="143F5E"/>
                </a:solidFill>
                <a:latin typeface="Frutiger 55 Roman" panose="00000400000000000000" pitchFamily="2" charset="0"/>
              </a:rPr>
              <a:t>token</a:t>
            </a:r>
            <a:r>
              <a:rPr lang="fr-FR" sz="2000" dirty="0">
                <a:solidFill>
                  <a:srgbClr val="143F5E"/>
                </a:solidFill>
                <a:latin typeface="Frutiger 55 Roman" panose="00000400000000000000" pitchFamily="2" charset="0"/>
              </a:rPr>
              <a:t>) et accepte les termes</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Le smart </a:t>
            </a:r>
            <a:r>
              <a:rPr lang="fr-FR" sz="2000" dirty="0" err="1">
                <a:solidFill>
                  <a:srgbClr val="143F5E"/>
                </a:solidFill>
                <a:latin typeface="Frutiger 55 Roman" panose="00000400000000000000" pitchFamily="2" charset="0"/>
              </a:rPr>
              <a:t>contract</a:t>
            </a:r>
            <a:r>
              <a:rPr lang="fr-FR" sz="2000" dirty="0">
                <a:solidFill>
                  <a:srgbClr val="143F5E"/>
                </a:solidFill>
                <a:latin typeface="Frutiger 55 Roman" panose="00000400000000000000" pitchFamily="2" charset="0"/>
              </a:rPr>
              <a:t> s’exécute et octroie la licence</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Les royalties sont automatiquement et instantanément distribuées aux </a:t>
            </a:r>
            <a:r>
              <a:rPr lang="fr-FR" sz="2000" dirty="0" err="1">
                <a:solidFill>
                  <a:srgbClr val="143F5E"/>
                </a:solidFill>
                <a:latin typeface="Frutiger 55 Roman" panose="00000400000000000000" pitchFamily="2" charset="0"/>
              </a:rPr>
              <a:t>ayant-droits</a:t>
            </a:r>
            <a:r>
              <a:rPr lang="fr-FR" sz="2000" dirty="0">
                <a:solidFill>
                  <a:srgbClr val="143F5E"/>
                </a:solidFill>
                <a:latin typeface="Frutiger 55 Roman" panose="00000400000000000000" pitchFamily="2" charset="0"/>
              </a:rPr>
              <a:t>.</a:t>
            </a:r>
          </a:p>
          <a:p>
            <a:pPr>
              <a:buClr>
                <a:srgbClr val="2ABDF2"/>
              </a:buClr>
              <a:buFont typeface="Wingdings" panose="05000000000000000000" pitchFamily="2" charset="2"/>
              <a:buChar char="§"/>
            </a:pPr>
            <a:endParaRPr lang="fr-FR" sz="24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26413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8D3EC-CCE9-0B7E-6E19-5E80722293FD}"/>
            </a:ext>
          </a:extLst>
        </p:cNvPr>
        <p:cNvGrpSpPr/>
        <p:nvPr/>
      </p:nvGrpSpPr>
      <p:grpSpPr>
        <a:xfrm>
          <a:off x="0" y="0"/>
          <a:ext cx="0" cy="0"/>
          <a:chOff x="0" y="0"/>
          <a:chExt cx="0" cy="0"/>
        </a:xfrm>
      </p:grpSpPr>
      <p:pic>
        <p:nvPicPr>
          <p:cNvPr id="8" name="Image 6">
            <a:extLst>
              <a:ext uri="{FF2B5EF4-FFF2-40B4-BE49-F238E27FC236}">
                <a16:creationId xmlns:a16="http://schemas.microsoft.com/office/drawing/2014/main" id="{B3963F50-C554-4EB3-AA52-0B132A70CD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03540" y="5888182"/>
            <a:ext cx="1695038" cy="969818"/>
          </a:xfrm>
          <a:prstGeom prst="rect">
            <a:avLst/>
          </a:prstGeom>
        </p:spPr>
      </p:pic>
      <p:sp>
        <p:nvSpPr>
          <p:cNvPr id="9" name="Holder 6">
            <a:extLst>
              <a:ext uri="{FF2B5EF4-FFF2-40B4-BE49-F238E27FC236}">
                <a16:creationId xmlns:a16="http://schemas.microsoft.com/office/drawing/2014/main" id="{8426517F-C810-6322-4727-EE3EFC7522D6}"/>
              </a:ext>
            </a:extLst>
          </p:cNvPr>
          <p:cNvSpPr txBox="1">
            <a:spLocks/>
          </p:cNvSpPr>
          <p:nvPr/>
        </p:nvSpPr>
        <p:spPr>
          <a:xfrm>
            <a:off x="638689" y="6441898"/>
            <a:ext cx="309578" cy="215444"/>
          </a:xfrm>
          <a:prstGeom prst="rect">
            <a:avLst/>
          </a:prstGeom>
        </p:spPr>
        <p:txBody>
          <a:bodyPr wrap="square" lIns="0" tIns="0" rIns="0" bIns="0">
            <a:spAutoFit/>
          </a:bodyP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fr-CH" sz="1400" b="1" smtClean="0">
                <a:solidFill>
                  <a:srgbClr val="0094CD"/>
                </a:solidFill>
                <a:latin typeface="Frutiger 55 Roman" panose="00000400000000000000" pitchFamily="2" charset="0"/>
                <a:cs typeface="Calibri" panose="020F0502020204030204" pitchFamily="34" charset="0"/>
              </a:rPr>
              <a:pPr algn="l"/>
              <a:t>9</a:t>
            </a:fld>
            <a:endParaRPr lang="fr-CH" sz="1400" b="1" dirty="0">
              <a:solidFill>
                <a:srgbClr val="0094CD"/>
              </a:solidFill>
              <a:latin typeface="Frutiger 55 Roman" panose="00000400000000000000" pitchFamily="2" charset="0"/>
              <a:cs typeface="Calibri" panose="020F0502020204030204" pitchFamily="34" charset="0"/>
            </a:endParaRPr>
          </a:p>
        </p:txBody>
      </p:sp>
      <p:sp>
        <p:nvSpPr>
          <p:cNvPr id="4" name="Titre 1">
            <a:extLst>
              <a:ext uri="{FF2B5EF4-FFF2-40B4-BE49-F238E27FC236}">
                <a16:creationId xmlns:a16="http://schemas.microsoft.com/office/drawing/2014/main" id="{3D64A100-A836-66F5-404A-A98CDFDCAE41}"/>
              </a:ext>
            </a:extLst>
          </p:cNvPr>
          <p:cNvSpPr>
            <a:spLocks noGrp="1"/>
          </p:cNvSpPr>
          <p:nvPr>
            <p:ph type="ctrTitle"/>
          </p:nvPr>
        </p:nvSpPr>
        <p:spPr>
          <a:xfrm>
            <a:off x="638689" y="591070"/>
            <a:ext cx="10334111" cy="1218795"/>
          </a:xfrm>
        </p:spPr>
        <p:txBody>
          <a:bodyPr/>
          <a:lstStyle/>
          <a:p>
            <a:pPr>
              <a:buClr>
                <a:srgbClr val="2ABDF2"/>
              </a:buClr>
            </a:pPr>
            <a:r>
              <a:rPr lang="fr-CH" sz="4400" dirty="0">
                <a:latin typeface="Frutiger 55 Roman" panose="00000400000000000000" pitchFamily="2" charset="0"/>
              </a:rPr>
              <a:t>Licences automatisées</a:t>
            </a:r>
            <a:br>
              <a:rPr lang="fr-CH" sz="4400" dirty="0">
                <a:latin typeface="Frutiger 55 Roman" panose="00000400000000000000" pitchFamily="2" charset="0"/>
              </a:rPr>
            </a:br>
            <a:endParaRPr lang="fr-CH" sz="4400" dirty="0">
              <a:latin typeface="Frutiger 55 Roman" panose="00000400000000000000" pitchFamily="2" charset="0"/>
            </a:endParaRPr>
          </a:p>
        </p:txBody>
      </p:sp>
      <p:cxnSp>
        <p:nvCxnSpPr>
          <p:cNvPr id="11" name="Straight Connector 10">
            <a:extLst>
              <a:ext uri="{FF2B5EF4-FFF2-40B4-BE49-F238E27FC236}">
                <a16:creationId xmlns:a16="http://schemas.microsoft.com/office/drawing/2014/main" id="{E89471A0-8367-F5C9-D899-60187FC1AC7C}"/>
              </a:ext>
            </a:extLst>
          </p:cNvPr>
          <p:cNvCxnSpPr>
            <a:cxnSpLocks/>
          </p:cNvCxnSpPr>
          <p:nvPr/>
        </p:nvCxnSpPr>
        <p:spPr>
          <a:xfrm>
            <a:off x="0" y="1320800"/>
            <a:ext cx="7367451" cy="0"/>
          </a:xfrm>
          <a:prstGeom prst="line">
            <a:avLst/>
          </a:prstGeom>
          <a:ln w="38100">
            <a:solidFill>
              <a:srgbClr val="2ABDF2"/>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07D6AA4A-0CAD-1D92-7A19-6B9C195AB973}"/>
              </a:ext>
            </a:extLst>
          </p:cNvPr>
          <p:cNvSpPr txBox="1">
            <a:spLocks noChangeArrowheads="1"/>
          </p:cNvSpPr>
          <p:nvPr/>
        </p:nvSpPr>
        <p:spPr bwMode="auto">
          <a:xfrm>
            <a:off x="638689" y="1891368"/>
            <a:ext cx="10327408" cy="3434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Très peu implémenté à ce jour malgré un potentiel prometteur:</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Incertitude légale</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Caractère immuable inhérent à la blockchain -&gt; difficile de modifier le contrat</a:t>
            </a:r>
          </a:p>
          <a:p>
            <a:pPr lvl="1">
              <a:buClr>
                <a:srgbClr val="2ABDF2"/>
              </a:buClr>
              <a:buFont typeface="Wingdings" panose="05000000000000000000" pitchFamily="2" charset="2"/>
              <a:buChar char="§"/>
            </a:pPr>
            <a:r>
              <a:rPr lang="fr-FR" sz="2000" dirty="0">
                <a:solidFill>
                  <a:srgbClr val="143F5E"/>
                </a:solidFill>
                <a:latin typeface="Frutiger 55 Roman" panose="00000400000000000000" pitchFamily="2" charset="0"/>
              </a:rPr>
              <a:t>Sécurité/confidentialité</a:t>
            </a:r>
          </a:p>
          <a:p>
            <a:pPr>
              <a:buClr>
                <a:srgbClr val="2ABDF2"/>
              </a:buClr>
              <a:buFont typeface="Wingdings" panose="05000000000000000000" pitchFamily="2" charset="2"/>
              <a:buChar char="§"/>
            </a:pPr>
            <a:r>
              <a:rPr lang="fr-FR" sz="2400" dirty="0">
                <a:solidFill>
                  <a:srgbClr val="104361"/>
                </a:solidFill>
                <a:latin typeface="Frutiger 55 Roman" panose="00000400000000000000" pitchFamily="2" charset="0"/>
              </a:rPr>
              <a:t>Mais certaines plateformes émergent (subsistent):</a:t>
            </a: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r>
              <a:rPr lang="fr-FR" sz="2000" dirty="0">
                <a:solidFill>
                  <a:srgbClr val="104361"/>
                </a:solidFill>
                <a:latin typeface="Frutiger 55 Roman" panose="00000400000000000000" pitchFamily="2" charset="0"/>
              </a:rPr>
              <a:t>E.g. </a:t>
            </a:r>
            <a:r>
              <a:rPr lang="fr-FR" sz="2000" dirty="0" err="1">
                <a:solidFill>
                  <a:srgbClr val="104361"/>
                </a:solidFill>
                <a:latin typeface="Frutiger 55 Roman" panose="00000400000000000000" pitchFamily="2" charset="0"/>
              </a:rPr>
              <a:t>Audius</a:t>
            </a:r>
            <a:r>
              <a:rPr lang="fr-FR" sz="2000" dirty="0">
                <a:solidFill>
                  <a:srgbClr val="104361"/>
                </a:solidFill>
                <a:latin typeface="Frutiger 55 Roman" panose="00000400000000000000" pitchFamily="2" charset="0"/>
              </a:rPr>
              <a:t> (droits d’auteur pour œuvres musicales) soutenu par Katy Perry.</a:t>
            </a: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FR" sz="2000" dirty="0">
              <a:solidFill>
                <a:srgbClr val="104361"/>
              </a:solidFill>
              <a:latin typeface="Frutiger 55 Roman" panose="00000400000000000000" pitchFamily="2" charset="0"/>
            </a:endParaRPr>
          </a:p>
          <a:p>
            <a:pPr lvl="1">
              <a:buClr>
                <a:srgbClr val="2ABDF2"/>
              </a:buClr>
              <a:buFont typeface="Wingdings" panose="05000000000000000000" pitchFamily="2" charset="2"/>
              <a:buChar char="§"/>
            </a:pPr>
            <a:endParaRPr lang="fr-CH" sz="2000" dirty="0">
              <a:solidFill>
                <a:srgbClr val="143F5E"/>
              </a:solidFill>
              <a:latin typeface="Frutiger 55 Roman" panose="00000400000000000000" pitchFamily="2" charset="0"/>
            </a:endParaRPr>
          </a:p>
          <a:p>
            <a:pPr marL="457200" lvl="1" indent="0">
              <a:buClr>
                <a:srgbClr val="2ABDF2"/>
              </a:buClr>
              <a:buNone/>
            </a:pPr>
            <a:endParaRPr lang="fr-CH" sz="2000" dirty="0">
              <a:solidFill>
                <a:srgbClr val="143F5E"/>
              </a:solidFill>
              <a:latin typeface="Frutiger 55 Roman" panose="00000400000000000000" pitchFamily="2" charset="0"/>
            </a:endParaRPr>
          </a:p>
        </p:txBody>
      </p:sp>
    </p:spTree>
    <p:extLst>
      <p:ext uri="{BB962C8B-B14F-4D97-AF65-F5344CB8AC3E}">
        <p14:creationId xmlns:p14="http://schemas.microsoft.com/office/powerpoint/2010/main" val="22613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Grand écran</PresentationFormat>
  <Paragraphs>380</Paragraphs>
  <Slides>32</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Frutiger 45 Light</vt:lpstr>
      <vt:lpstr>Frutiger 55 Roman</vt:lpstr>
      <vt:lpstr>Wingdings</vt:lpstr>
      <vt:lpstr>Office Theme</vt:lpstr>
      <vt:lpstr>Présentation PowerPoint</vt:lpstr>
      <vt:lpstr>Speaker</vt:lpstr>
      <vt:lpstr>Neuchâtel P&amp;TS SA Av. J.J. Rousseau 4 CH 2001 Neuchâtel +41 32 727 14 27</vt:lpstr>
      <vt:lpstr>Programme</vt:lpstr>
      <vt:lpstr>Présentation PowerPoint</vt:lpstr>
      <vt:lpstr>Preuve d’antériorité / propriété</vt:lpstr>
      <vt:lpstr>Preuve d’antériorité / propriété</vt:lpstr>
      <vt:lpstr>Licences automatisées </vt:lpstr>
      <vt:lpstr>Licences automatisées </vt:lpstr>
      <vt:lpstr>Tokenisation et échange de titres   </vt:lpstr>
      <vt:lpstr>Tokenisation et échange de titres   </vt:lpstr>
      <vt:lpstr>Tokenisation et échange de titres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Oteiza</dc:creator>
  <cp:lastModifiedBy>Adrien Marcone</cp:lastModifiedBy>
  <cp:revision>332</cp:revision>
  <dcterms:created xsi:type="dcterms:W3CDTF">2022-05-03T11:21:53Z</dcterms:created>
  <dcterms:modified xsi:type="dcterms:W3CDTF">2025-07-04T07:19:50Z</dcterms:modified>
</cp:coreProperties>
</file>